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2147480215" r:id="rId5"/>
    <p:sldId id="2147480227" r:id="rId6"/>
    <p:sldId id="2147470516" r:id="rId7"/>
    <p:sldId id="2147480228" r:id="rId8"/>
    <p:sldId id="2147480229" r:id="rId9"/>
    <p:sldId id="2147480230" r:id="rId10"/>
    <p:sldId id="2147480231" r:id="rId11"/>
    <p:sldId id="2147480232" r:id="rId12"/>
    <p:sldId id="2147480233" r:id="rId13"/>
    <p:sldId id="2147480234" r:id="rId14"/>
    <p:sldId id="2147480235" r:id="rId15"/>
    <p:sldId id="2147480236" r:id="rId16"/>
    <p:sldId id="2147480240" r:id="rId17"/>
    <p:sldId id="2147480237" r:id="rId18"/>
    <p:sldId id="2147480241" r:id="rId19"/>
    <p:sldId id="2147480238" r:id="rId20"/>
    <p:sldId id="2147480242" r:id="rId21"/>
    <p:sldId id="2147480221" r:id="rId22"/>
    <p:sldId id="2147480239" r:id="rId23"/>
    <p:sldId id="2147480243" r:id="rId24"/>
    <p:sldId id="2147480244" r:id="rId25"/>
    <p:sldId id="21474802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A8FEE1-D0FF-DB01-BE06-420BDAF68D7B}" name="Ryan Westman" initials="RW" userId="S::Ryan.Westman@sophos.com::48d49daa-e1a7-4c96-baa6-815b1ed337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67E8B-580F-DC4C-AFF5-C4C62E4C525A}" v="185" dt="2025-11-03T16:27:3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p:restoredTop sz="86579"/>
  </p:normalViewPr>
  <p:slideViewPr>
    <p:cSldViewPr snapToGrid="0">
      <p:cViewPr varScale="1">
        <p:scale>
          <a:sx n="138" d="100"/>
          <a:sy n="138" d="100"/>
        </p:scale>
        <p:origin x="61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Camp" userId="S::morgan.camp@sophos.com::e786da1a-3ee4-4710-8810-b017e250b194" providerId="AD" clId="Web-{F805F63E-A2FE-8FB8-EE73-6736D182DE6D}"/>
    <pc:docChg chg="delSld">
      <pc:chgData name="Morgan Camp" userId="S::morgan.camp@sophos.com::e786da1a-3ee4-4710-8810-b017e250b194" providerId="AD" clId="Web-{F805F63E-A2FE-8FB8-EE73-6736D182DE6D}" dt="2025-10-28T16:11:26.313" v="0"/>
      <pc:docMkLst>
        <pc:docMk/>
      </pc:docMkLst>
    </pc:docChg>
  </pc:docChgLst>
  <pc:docChgLst>
    <pc:chgData name="Ryan Westman" userId="48d49daa-e1a7-4c96-baa6-815b1ed337d1" providerId="ADAL" clId="{0ABC4343-A826-5F4B-9D0B-1351D41B3AC9}"/>
    <pc:docChg chg="modSld">
      <pc:chgData name="Ryan Westman" userId="48d49daa-e1a7-4c96-baa6-815b1ed337d1" providerId="ADAL" clId="{0ABC4343-A826-5F4B-9D0B-1351D41B3AC9}" dt="2025-10-28T17:44:47.611" v="1" actId="20577"/>
      <pc:docMkLst>
        <pc:docMk/>
      </pc:docMkLst>
      <pc:sldChg chg="modNotesTx">
        <pc:chgData name="Ryan Westman" userId="48d49daa-e1a7-4c96-baa6-815b1ed337d1" providerId="ADAL" clId="{0ABC4343-A826-5F4B-9D0B-1351D41B3AC9}" dt="2025-10-28T17:41:46.403" v="0" actId="20577"/>
        <pc:sldMkLst>
          <pc:docMk/>
          <pc:sldMk cId="2071181177" sldId="2147480229"/>
        </pc:sldMkLst>
      </pc:sldChg>
      <pc:sldChg chg="modSp mod">
        <pc:chgData name="Ryan Westman" userId="48d49daa-e1a7-4c96-baa6-815b1ed337d1" providerId="ADAL" clId="{0ABC4343-A826-5F4B-9D0B-1351D41B3AC9}" dt="2025-10-28T17:44:47.611" v="1" actId="20577"/>
        <pc:sldMkLst>
          <pc:docMk/>
          <pc:sldMk cId="2397161100" sldId="2147480244"/>
        </pc:sldMkLst>
        <pc:spChg chg="mod">
          <ac:chgData name="Ryan Westman" userId="48d49daa-e1a7-4c96-baa6-815b1ed337d1" providerId="ADAL" clId="{0ABC4343-A826-5F4B-9D0B-1351D41B3AC9}" dt="2025-10-28T17:44:47.611" v="1" actId="20577"/>
          <ac:spMkLst>
            <pc:docMk/>
            <pc:sldMk cId="2397161100" sldId="2147480244"/>
            <ac:spMk id="6" creationId="{C44FCCF3-C209-E642-EBC0-77DEEFA3724F}"/>
          </ac:spMkLst>
        </pc:spChg>
      </pc:sldChg>
    </pc:docChg>
  </pc:docChgLst>
  <pc:docChgLst>
    <pc:chgData name="Morgan Camp" userId="e786da1a-3ee4-4710-8810-b017e250b194" providerId="ADAL" clId="{375EADC3-2940-54FB-BE40-8704B626299F}"/>
    <pc:docChg chg="custSel addSld delSld modSld">
      <pc:chgData name="Morgan Camp" userId="e786da1a-3ee4-4710-8810-b017e250b194" providerId="ADAL" clId="{375EADC3-2940-54FB-BE40-8704B626299F}" dt="2025-11-03T16:27:31.250" v="42" actId="767"/>
      <pc:docMkLst>
        <pc:docMk/>
      </pc:docMkLst>
      <pc:sldChg chg="addSp delSp modSp mod">
        <pc:chgData name="Morgan Camp" userId="e786da1a-3ee4-4710-8810-b017e250b194" providerId="ADAL" clId="{375EADC3-2940-54FB-BE40-8704B626299F}" dt="2025-11-03T16:27:31.250" v="42" actId="767"/>
        <pc:sldMkLst>
          <pc:docMk/>
          <pc:sldMk cId="4015370806" sldId="2147480215"/>
        </pc:sldMkLst>
        <pc:spChg chg="add mod">
          <ac:chgData name="Morgan Camp" userId="e786da1a-3ee4-4710-8810-b017e250b194" providerId="ADAL" clId="{375EADC3-2940-54FB-BE40-8704B626299F}" dt="2025-11-03T16:27:31.250" v="42" actId="767"/>
          <ac:spMkLst>
            <pc:docMk/>
            <pc:sldMk cId="4015370806" sldId="2147480215"/>
            <ac:spMk id="2" creationId="{16DB59E0-B6E2-93B5-3A3E-4A3E871578B6}"/>
          </ac:spMkLst>
        </pc:spChg>
        <pc:spChg chg="mod">
          <ac:chgData name="Morgan Camp" userId="e786da1a-3ee4-4710-8810-b017e250b194" providerId="ADAL" clId="{375EADC3-2940-54FB-BE40-8704B626299F}" dt="2025-10-29T00:07:01.458" v="41" actId="20577"/>
          <ac:spMkLst>
            <pc:docMk/>
            <pc:sldMk cId="4015370806" sldId="2147480215"/>
            <ac:spMk id="6" creationId="{6C54FF04-3065-C586-C8F8-6DBEFFE0421F}"/>
          </ac:spMkLst>
        </pc:spChg>
        <pc:spChg chg="mod">
          <ac:chgData name="Morgan Camp" userId="e786da1a-3ee4-4710-8810-b017e250b194" providerId="ADAL" clId="{375EADC3-2940-54FB-BE40-8704B626299F}" dt="2025-10-28T17:47:43.001" v="38" actId="20577"/>
          <ac:spMkLst>
            <pc:docMk/>
            <pc:sldMk cId="4015370806" sldId="2147480215"/>
            <ac:spMk id="12" creationId="{F401FC71-2D27-2E40-2EEF-842A6D5DBEBF}"/>
          </ac:spMkLst>
        </pc:spChg>
        <pc:picChg chg="add mod">
          <ac:chgData name="Morgan Camp" userId="e786da1a-3ee4-4710-8810-b017e250b194" providerId="ADAL" clId="{375EADC3-2940-54FB-BE40-8704B626299F}" dt="2025-10-28T17:47:52.418" v="40" actId="1035"/>
          <ac:picMkLst>
            <pc:docMk/>
            <pc:sldMk cId="4015370806" sldId="2147480215"/>
            <ac:picMk id="5" creationId="{0D5F0024-9BAC-956D-925C-E484C81910C7}"/>
          </ac:picMkLst>
        </pc:picChg>
      </pc:sldChg>
      <pc:sldChg chg="new">
        <pc:chgData name="Morgan Camp" userId="e786da1a-3ee4-4710-8810-b017e250b194" providerId="ADAL" clId="{375EADC3-2940-54FB-BE40-8704B626299F}" dt="2025-10-28T17:44:51.607" v="1" actId="680"/>
        <pc:sldMkLst>
          <pc:docMk/>
          <pc:sldMk cId="2218375544" sldId="21474802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3635B-1E77-2C4D-B76A-A7C24FEC6C29}" type="doc">
      <dgm:prSet loTypeId="urn:microsoft.com/office/officeart/2005/8/layout/vList2" loCatId="" qsTypeId="urn:microsoft.com/office/officeart/2005/8/quickstyle/simple1" qsCatId="simple" csTypeId="urn:microsoft.com/office/officeart/2005/8/colors/accent0_1" csCatId="mainScheme" phldr="1"/>
      <dgm:spPr/>
      <dgm:t>
        <a:bodyPr/>
        <a:lstStyle/>
        <a:p>
          <a:endParaRPr lang="en-GB"/>
        </a:p>
      </dgm:t>
    </dgm:pt>
    <dgm:pt modelId="{31FC2113-F2C0-414F-AD4D-BA8CA1576E0E}">
      <dgm:prSet phldrT="[Text]" custT="1"/>
      <dgm:spPr>
        <a:noFill/>
        <a:ln>
          <a:noFill/>
        </a:ln>
      </dgm:spPr>
      <dgm:t>
        <a:bodyPr/>
        <a:lstStyle/>
        <a:p>
          <a:pPr>
            <a:buNone/>
          </a:pPr>
          <a:r>
            <a:rPr lang="en-GB" sz="1400" b="1"/>
            <a:t>Hardware Shipping</a:t>
          </a:r>
          <a:endParaRPr lang="en-GB" sz="1400"/>
        </a:p>
      </dgm:t>
    </dgm:pt>
    <dgm:pt modelId="{091E6B92-DE6D-8C47-861E-527898E7A515}" type="parTrans" cxnId="{751CA138-117D-2445-B74D-9F9DA678C895}">
      <dgm:prSet/>
      <dgm:spPr/>
      <dgm:t>
        <a:bodyPr/>
        <a:lstStyle/>
        <a:p>
          <a:endParaRPr lang="en-GB"/>
        </a:p>
      </dgm:t>
    </dgm:pt>
    <dgm:pt modelId="{34BC795B-F7C3-B640-B596-59526D796BFF}" type="sibTrans" cxnId="{751CA138-117D-2445-B74D-9F9DA678C895}">
      <dgm:prSet/>
      <dgm:spPr/>
      <dgm:t>
        <a:bodyPr/>
        <a:lstStyle/>
        <a:p>
          <a:endParaRPr lang="en-GB"/>
        </a:p>
      </dgm:t>
    </dgm:pt>
    <dgm:pt modelId="{8CF6D72A-FE72-4F46-8501-40E14259904E}">
      <dgm:prSet phldrT="[Text]" custT="1"/>
      <dgm:spPr/>
      <dgm:t>
        <a:bodyPr/>
        <a:lstStyle/>
        <a:p>
          <a:pPr>
            <a:buClr>
              <a:schemeClr val="tx2"/>
            </a:buClr>
            <a:buFont typeface="Arial" panose="020B0604020202020204" pitchFamily="34" charset="0"/>
            <a:buChar char="•"/>
          </a:pPr>
          <a:r>
            <a:rPr lang="en-GB" sz="1400"/>
            <a:t>Confirm shipping details matches HR new hire records</a:t>
          </a:r>
        </a:p>
      </dgm:t>
    </dgm:pt>
    <dgm:pt modelId="{1D18B18A-3839-2745-AC52-176AA24CA269}" type="parTrans" cxnId="{D8197DC1-CD29-6E4E-B0AC-0321D198FB14}">
      <dgm:prSet/>
      <dgm:spPr/>
      <dgm:t>
        <a:bodyPr/>
        <a:lstStyle/>
        <a:p>
          <a:endParaRPr lang="en-GB"/>
        </a:p>
      </dgm:t>
    </dgm:pt>
    <dgm:pt modelId="{B56F3195-5680-EC47-AE34-E38FBBACE172}" type="sibTrans" cxnId="{D8197DC1-CD29-6E4E-B0AC-0321D198FB14}">
      <dgm:prSet/>
      <dgm:spPr/>
      <dgm:t>
        <a:bodyPr/>
        <a:lstStyle/>
        <a:p>
          <a:endParaRPr lang="en-GB"/>
        </a:p>
      </dgm:t>
    </dgm:pt>
    <dgm:pt modelId="{DB6922F7-E4AD-F543-8099-A373C6D8FDDD}">
      <dgm:prSet phldrT="[Text]" custT="1"/>
      <dgm:spPr/>
      <dgm:t>
        <a:bodyPr/>
        <a:lstStyle/>
        <a:p>
          <a:pPr>
            <a:buClr>
              <a:schemeClr val="tx2"/>
            </a:buClr>
            <a:buFont typeface="Arial" panose="020B0604020202020204" pitchFamily="34" charset="0"/>
            <a:buChar char="•"/>
          </a:pPr>
          <a:r>
            <a:rPr lang="en-GB" sz="1400"/>
            <a:t>Track shipments to ensure the hardware is sent to the correct, verified address</a:t>
          </a:r>
        </a:p>
      </dgm:t>
    </dgm:pt>
    <dgm:pt modelId="{6243F930-E5AA-8C47-9B27-359E5C577DBE}" type="parTrans" cxnId="{25273263-EF19-7C4F-AE33-B6EFCEC5434C}">
      <dgm:prSet/>
      <dgm:spPr/>
      <dgm:t>
        <a:bodyPr/>
        <a:lstStyle/>
        <a:p>
          <a:endParaRPr lang="en-GB"/>
        </a:p>
      </dgm:t>
    </dgm:pt>
    <dgm:pt modelId="{F80BA5C6-DE9A-7E41-B6AB-C063CC86BEDC}" type="sibTrans" cxnId="{25273263-EF19-7C4F-AE33-B6EFCEC5434C}">
      <dgm:prSet/>
      <dgm:spPr/>
      <dgm:t>
        <a:bodyPr/>
        <a:lstStyle/>
        <a:p>
          <a:endParaRPr lang="en-GB"/>
        </a:p>
      </dgm:t>
    </dgm:pt>
    <dgm:pt modelId="{E491AA55-D4A2-FD47-91D2-BA2C6704AC9D}">
      <dgm:prSet custT="1"/>
      <dgm:spPr>
        <a:noFill/>
        <a:ln>
          <a:noFill/>
        </a:ln>
      </dgm:spPr>
      <dgm:t>
        <a:bodyPr/>
        <a:lstStyle/>
        <a:p>
          <a:pPr>
            <a:buNone/>
          </a:pPr>
          <a:r>
            <a:rPr lang="en-GB" sz="1400" b="1"/>
            <a:t>User Identification</a:t>
          </a:r>
          <a:endParaRPr lang="en-GB" sz="1400"/>
        </a:p>
      </dgm:t>
    </dgm:pt>
    <dgm:pt modelId="{0721DDB3-9FE0-DC49-9184-DAB1557E2DFD}" type="parTrans" cxnId="{0595950F-5887-B248-862C-5A46D615665D}">
      <dgm:prSet/>
      <dgm:spPr/>
      <dgm:t>
        <a:bodyPr/>
        <a:lstStyle/>
        <a:p>
          <a:endParaRPr lang="en-GB"/>
        </a:p>
      </dgm:t>
    </dgm:pt>
    <dgm:pt modelId="{6A4FDCC7-EBB3-6444-A98E-41BFF4A16099}" type="sibTrans" cxnId="{0595950F-5887-B248-862C-5A46D615665D}">
      <dgm:prSet/>
      <dgm:spPr/>
      <dgm:t>
        <a:bodyPr/>
        <a:lstStyle/>
        <a:p>
          <a:endParaRPr lang="en-GB"/>
        </a:p>
      </dgm:t>
    </dgm:pt>
    <dgm:pt modelId="{34DA72D4-8959-9E4A-9DA1-B02059B92A7F}">
      <dgm:prSet custT="1"/>
      <dgm:spPr>
        <a:noFill/>
        <a:ln>
          <a:noFill/>
        </a:ln>
        <a:effectLst/>
      </dgm:spPr>
      <dgm:t>
        <a:bodyPr spcFirstLastPara="0" vert="horz" wrap="square" lIns="208161" tIns="17780" rIns="99568" bIns="17780" numCol="1" spcCol="1270" anchor="t" anchorCtr="0"/>
        <a:lstStyle/>
        <a:p>
          <a:pPr>
            <a:buClr>
              <a:schemeClr val="tx2"/>
            </a:buClr>
            <a:buFont typeface="Arial" panose="020B0604020202020204" pitchFamily="34" charset="0"/>
            <a:buChar char="•"/>
          </a:pPr>
          <a:r>
            <a:rPr lang="en-GB" sz="1400"/>
            <a:t>Restrict account creation until new hires have been properly onboarded through the HR system</a:t>
          </a:r>
        </a:p>
      </dgm:t>
    </dgm:pt>
    <dgm:pt modelId="{BAF86533-3768-8C45-85BE-7CA87C85C872}" type="parTrans" cxnId="{0083EC2C-D90D-F548-BBFF-0AD2FF8292E6}">
      <dgm:prSet/>
      <dgm:spPr/>
      <dgm:t>
        <a:bodyPr/>
        <a:lstStyle/>
        <a:p>
          <a:endParaRPr lang="en-GB"/>
        </a:p>
      </dgm:t>
    </dgm:pt>
    <dgm:pt modelId="{C0BB9375-EBFC-334A-B983-9B7A7873769E}" type="sibTrans" cxnId="{0083EC2C-D90D-F548-BBFF-0AD2FF8292E6}">
      <dgm:prSet/>
      <dgm:spPr/>
      <dgm:t>
        <a:bodyPr/>
        <a:lstStyle/>
        <a:p>
          <a:endParaRPr lang="en-GB"/>
        </a:p>
      </dgm:t>
    </dgm:pt>
    <dgm:pt modelId="{8AF504D9-483D-BE41-936F-4C4A8F49303C}">
      <dgm:prSet custT="1"/>
      <dgm:spPr>
        <a:noFill/>
        <a:ln>
          <a:noFill/>
        </a:ln>
        <a:effectLst/>
      </dgm:spPr>
      <dgm:t>
        <a:bodyPr spcFirstLastPara="0" vert="horz" wrap="square" lIns="208161" tIns="17780" rIns="99568" bIns="17780" numCol="1" spcCol="1270" anchor="t" anchorCtr="0"/>
        <a:lstStyle/>
        <a:p>
          <a:pPr>
            <a:buClr>
              <a:schemeClr val="tx2"/>
            </a:buClr>
            <a:buFont typeface="Arial" panose="020B0604020202020204" pitchFamily="34" charset="0"/>
            <a:buChar char="•"/>
          </a:pPr>
          <a:r>
            <a:rPr lang="en-GB" sz="1400"/>
            <a:t>Ensure that personal details (name, position, department) align with HR records</a:t>
          </a:r>
        </a:p>
      </dgm:t>
    </dgm:pt>
    <dgm:pt modelId="{DA76535B-9931-F74B-8A98-33EC4AFE5208}" type="parTrans" cxnId="{892480DE-6827-0A4B-8B92-A966DDC992D5}">
      <dgm:prSet/>
      <dgm:spPr/>
      <dgm:t>
        <a:bodyPr/>
        <a:lstStyle/>
        <a:p>
          <a:endParaRPr lang="en-GB"/>
        </a:p>
      </dgm:t>
    </dgm:pt>
    <dgm:pt modelId="{E8BF9F2B-063D-6746-9C32-656CA25E963A}" type="sibTrans" cxnId="{892480DE-6827-0A4B-8B92-A966DDC992D5}">
      <dgm:prSet/>
      <dgm:spPr/>
      <dgm:t>
        <a:bodyPr/>
        <a:lstStyle/>
        <a:p>
          <a:endParaRPr lang="en-GB"/>
        </a:p>
      </dgm:t>
    </dgm:pt>
    <dgm:pt modelId="{B8D90374-DB1A-BF44-8247-01E3D4C744B2}">
      <dgm:prSet custT="1"/>
      <dgm:spPr>
        <a:noFill/>
        <a:ln>
          <a:noFill/>
        </a:ln>
        <a:effectLst/>
      </dgm:spPr>
      <dgm:t>
        <a:bodyPr spcFirstLastPara="0" vert="horz" wrap="square" lIns="208161" tIns="17780" rIns="99568" bIns="17780" numCol="1" spcCol="1270" anchor="t" anchorCtr="0"/>
        <a:lstStyle/>
        <a:p>
          <a:pPr>
            <a:buClr>
              <a:schemeClr val="tx2"/>
            </a:buClr>
            <a:buFont typeface="Arial" panose="020B0604020202020204" pitchFamily="34" charset="0"/>
            <a:buChar char="•"/>
          </a:pPr>
          <a:r>
            <a:rPr lang="en-GB" sz="1400"/>
            <a:t>Apply minimum access &amp; Role-Based Access Control (RBAC)</a:t>
          </a:r>
        </a:p>
      </dgm:t>
    </dgm:pt>
    <dgm:pt modelId="{B7C60BBD-AC4F-B548-825F-C51FBC51853D}" type="parTrans" cxnId="{C5D39251-6532-4443-81DB-8A20ECCE6FB0}">
      <dgm:prSet/>
      <dgm:spPr/>
      <dgm:t>
        <a:bodyPr/>
        <a:lstStyle/>
        <a:p>
          <a:endParaRPr lang="en-GB"/>
        </a:p>
      </dgm:t>
    </dgm:pt>
    <dgm:pt modelId="{438FDAE0-DF56-1D45-956F-916AFF96D5BB}" type="sibTrans" cxnId="{C5D39251-6532-4443-81DB-8A20ECCE6FB0}">
      <dgm:prSet/>
      <dgm:spPr/>
      <dgm:t>
        <a:bodyPr/>
        <a:lstStyle/>
        <a:p>
          <a:endParaRPr lang="en-GB"/>
        </a:p>
      </dgm:t>
    </dgm:pt>
    <dgm:pt modelId="{EFCC1156-39DC-4F44-9C3B-9306736ADEED}">
      <dgm:prSet custT="1"/>
      <dgm:spPr>
        <a:noFill/>
        <a:ln>
          <a:noFill/>
        </a:ln>
      </dgm:spPr>
      <dgm:t>
        <a:bodyPr/>
        <a:lstStyle/>
        <a:p>
          <a:pPr>
            <a:buNone/>
          </a:pPr>
          <a:r>
            <a:rPr lang="en-GB" sz="1400" b="1"/>
            <a:t>System &amp; Network Monitoring</a:t>
          </a:r>
          <a:endParaRPr lang="en-GB" sz="1400"/>
        </a:p>
      </dgm:t>
    </dgm:pt>
    <dgm:pt modelId="{783D3254-1CB1-3C48-B11B-7539F67315AA}" type="parTrans" cxnId="{4B3EA257-7152-9B43-A9F8-E660ED19857A}">
      <dgm:prSet/>
      <dgm:spPr/>
      <dgm:t>
        <a:bodyPr/>
        <a:lstStyle/>
        <a:p>
          <a:endParaRPr lang="en-GB"/>
        </a:p>
      </dgm:t>
    </dgm:pt>
    <dgm:pt modelId="{A821594A-276B-7B4F-980E-B6AE8DA8EBCC}" type="sibTrans" cxnId="{4B3EA257-7152-9B43-A9F8-E660ED19857A}">
      <dgm:prSet/>
      <dgm:spPr/>
      <dgm:t>
        <a:bodyPr/>
        <a:lstStyle/>
        <a:p>
          <a:endParaRPr lang="en-GB"/>
        </a:p>
      </dgm:t>
    </dgm:pt>
    <dgm:pt modelId="{14E9DC32-184C-F449-A7DA-639B8B73A194}">
      <dgm:prSet custT="1"/>
      <dgm:spPr/>
      <dgm:t>
        <a:bodyPr/>
        <a:lstStyle/>
        <a:p>
          <a:pPr>
            <a:buClr>
              <a:schemeClr val="tx2"/>
            </a:buClr>
            <a:buFont typeface="Arial" panose="020B0604020202020204" pitchFamily="34" charset="0"/>
            <a:buChar char="•"/>
          </a:pPr>
          <a:r>
            <a:rPr lang="en-GB" sz="1400"/>
            <a:t>Monitor alerts for unauthorised access or unusual behaviour</a:t>
          </a:r>
        </a:p>
      </dgm:t>
    </dgm:pt>
    <dgm:pt modelId="{4A86105A-6B01-404E-942D-D0E7255BC064}" type="parTrans" cxnId="{3083BFB9-068D-5646-88D8-81A7C3092C26}">
      <dgm:prSet/>
      <dgm:spPr/>
      <dgm:t>
        <a:bodyPr/>
        <a:lstStyle/>
        <a:p>
          <a:endParaRPr lang="en-GB"/>
        </a:p>
      </dgm:t>
    </dgm:pt>
    <dgm:pt modelId="{9252DF04-597F-2F46-AC34-EB757EB5EFEE}" type="sibTrans" cxnId="{3083BFB9-068D-5646-88D8-81A7C3092C26}">
      <dgm:prSet/>
      <dgm:spPr/>
      <dgm:t>
        <a:bodyPr/>
        <a:lstStyle/>
        <a:p>
          <a:endParaRPr lang="en-GB"/>
        </a:p>
      </dgm:t>
    </dgm:pt>
    <dgm:pt modelId="{87BF068F-B705-E349-93A1-94E0D36D1DCE}">
      <dgm:prSet custT="1"/>
      <dgm:spPr>
        <a:noFill/>
        <a:ln>
          <a:noFill/>
        </a:ln>
      </dgm:spPr>
      <dgm:t>
        <a:bodyPr/>
        <a:lstStyle/>
        <a:p>
          <a:pPr>
            <a:buNone/>
          </a:pPr>
          <a:r>
            <a:rPr lang="en-GB" sz="1400" b="1"/>
            <a:t>Ongoing Collaboration</a:t>
          </a:r>
          <a:endParaRPr lang="en-GB" sz="1400"/>
        </a:p>
      </dgm:t>
    </dgm:pt>
    <dgm:pt modelId="{46B2560B-800C-C94E-8319-1234F87F3E19}" type="parTrans" cxnId="{39EB28F5-98EC-214C-BE41-2312F9654319}">
      <dgm:prSet/>
      <dgm:spPr/>
      <dgm:t>
        <a:bodyPr/>
        <a:lstStyle/>
        <a:p>
          <a:endParaRPr lang="en-GB"/>
        </a:p>
      </dgm:t>
    </dgm:pt>
    <dgm:pt modelId="{14EAC47C-0A25-3B41-A518-AC4497AA0098}" type="sibTrans" cxnId="{39EB28F5-98EC-214C-BE41-2312F9654319}">
      <dgm:prSet/>
      <dgm:spPr/>
      <dgm:t>
        <a:bodyPr/>
        <a:lstStyle/>
        <a:p>
          <a:endParaRPr lang="en-GB"/>
        </a:p>
      </dgm:t>
    </dgm:pt>
    <dgm:pt modelId="{6DC06DC4-38FF-1542-9B7D-0309CDFBC7D0}">
      <dgm:prSet custT="1"/>
      <dgm:spPr/>
      <dgm:t>
        <a:bodyPr/>
        <a:lstStyle/>
        <a:p>
          <a:pPr>
            <a:buClr>
              <a:schemeClr val="tx2"/>
            </a:buClr>
            <a:buFont typeface="Arial" panose="020B0604020202020204" pitchFamily="34" charset="0"/>
            <a:buChar char="•"/>
          </a:pPr>
          <a:r>
            <a:rPr lang="en-GB" sz="1400"/>
            <a:t>Regularly sync with HR for pre-employment validation</a:t>
          </a:r>
        </a:p>
      </dgm:t>
    </dgm:pt>
    <dgm:pt modelId="{A20BFFDC-AA51-D545-B394-C4FC283A1762}" type="parTrans" cxnId="{BCFC2601-B059-294A-8665-315EE5A1E386}">
      <dgm:prSet/>
      <dgm:spPr/>
      <dgm:t>
        <a:bodyPr/>
        <a:lstStyle/>
        <a:p>
          <a:endParaRPr lang="en-GB"/>
        </a:p>
      </dgm:t>
    </dgm:pt>
    <dgm:pt modelId="{68ECB8A0-438E-2B4C-BA96-3D041AB2884C}" type="sibTrans" cxnId="{BCFC2601-B059-294A-8665-315EE5A1E386}">
      <dgm:prSet/>
      <dgm:spPr/>
      <dgm:t>
        <a:bodyPr/>
        <a:lstStyle/>
        <a:p>
          <a:endParaRPr lang="en-GB"/>
        </a:p>
      </dgm:t>
    </dgm:pt>
    <dgm:pt modelId="{4C289CF0-645E-4541-BE6F-319A0E71F658}">
      <dgm:prSet custT="1"/>
      <dgm:spPr/>
      <dgm:t>
        <a:bodyPr/>
        <a:lstStyle/>
        <a:p>
          <a:pPr>
            <a:buClr>
              <a:schemeClr val="tx2"/>
            </a:buClr>
            <a:buFont typeface="Arial" panose="020B0604020202020204" pitchFamily="34" charset="0"/>
            <a:buChar char="•"/>
          </a:pPr>
          <a:r>
            <a:rPr lang="en-GB" sz="1400"/>
            <a:t>Collaborate with the Cybersecurity team for monitoring suspicious activities</a:t>
          </a:r>
        </a:p>
      </dgm:t>
    </dgm:pt>
    <dgm:pt modelId="{DDFFA628-CA55-554B-BDA3-0E8FB4805A13}" type="parTrans" cxnId="{8A1A437B-3964-1548-B748-0FFECDA41E44}">
      <dgm:prSet/>
      <dgm:spPr/>
      <dgm:t>
        <a:bodyPr/>
        <a:lstStyle/>
        <a:p>
          <a:endParaRPr lang="en-GB"/>
        </a:p>
      </dgm:t>
    </dgm:pt>
    <dgm:pt modelId="{BAFED857-5DE5-4644-A454-3C2EECBF8863}" type="sibTrans" cxnId="{8A1A437B-3964-1548-B748-0FFECDA41E44}">
      <dgm:prSet/>
      <dgm:spPr/>
      <dgm:t>
        <a:bodyPr/>
        <a:lstStyle/>
        <a:p>
          <a:endParaRPr lang="en-GB"/>
        </a:p>
      </dgm:t>
    </dgm:pt>
    <dgm:pt modelId="{C5C8E24F-11A6-F84B-950E-D5CAC82D96C4}">
      <dgm:prSet custT="1"/>
      <dgm:spPr>
        <a:noFill/>
        <a:ln>
          <a:noFill/>
        </a:ln>
      </dgm:spPr>
      <dgm:t>
        <a:bodyPr/>
        <a:lstStyle/>
        <a:p>
          <a:pPr>
            <a:buNone/>
          </a:pPr>
          <a:r>
            <a:rPr lang="en-GB" sz="1400" b="1"/>
            <a:t>Exit Procedures &amp; Offboarding</a:t>
          </a:r>
          <a:endParaRPr lang="en-GB" sz="1400"/>
        </a:p>
      </dgm:t>
    </dgm:pt>
    <dgm:pt modelId="{8798FC93-5439-DE43-AFBC-D86C676E3EE2}" type="parTrans" cxnId="{B23E6E42-B979-0544-8C43-5DEA98CA24E0}">
      <dgm:prSet/>
      <dgm:spPr/>
      <dgm:t>
        <a:bodyPr/>
        <a:lstStyle/>
        <a:p>
          <a:endParaRPr lang="en-GB"/>
        </a:p>
      </dgm:t>
    </dgm:pt>
    <dgm:pt modelId="{9FB5C5AE-5D4D-1841-AFA5-BDAE77F8B0BC}" type="sibTrans" cxnId="{B23E6E42-B979-0544-8C43-5DEA98CA24E0}">
      <dgm:prSet/>
      <dgm:spPr/>
      <dgm:t>
        <a:bodyPr/>
        <a:lstStyle/>
        <a:p>
          <a:endParaRPr lang="en-GB"/>
        </a:p>
      </dgm:t>
    </dgm:pt>
    <dgm:pt modelId="{A613D30C-07F7-3245-9A1D-900C8345A652}">
      <dgm:prSet custT="1"/>
      <dgm:spPr/>
      <dgm:t>
        <a:bodyPr/>
        <a:lstStyle/>
        <a:p>
          <a:pPr>
            <a:buClr>
              <a:schemeClr val="tx2"/>
            </a:buClr>
            <a:buFont typeface="Arial" panose="020B0604020202020204" pitchFamily="34" charset="0"/>
            <a:buChar char="•"/>
          </a:pPr>
          <a:r>
            <a:rPr lang="en-GB" sz="1400"/>
            <a:t>Immediately deactivate accounts upon departure</a:t>
          </a:r>
        </a:p>
      </dgm:t>
    </dgm:pt>
    <dgm:pt modelId="{3F61EE83-2502-344D-8122-E51EFF19779C}" type="parTrans" cxnId="{2C86EED9-0858-9C47-A08D-322CD9873400}">
      <dgm:prSet/>
      <dgm:spPr/>
      <dgm:t>
        <a:bodyPr/>
        <a:lstStyle/>
        <a:p>
          <a:endParaRPr lang="en-GB"/>
        </a:p>
      </dgm:t>
    </dgm:pt>
    <dgm:pt modelId="{A1F4A6DB-6FA3-814E-BDCC-177F695E2A7A}" type="sibTrans" cxnId="{2C86EED9-0858-9C47-A08D-322CD9873400}">
      <dgm:prSet/>
      <dgm:spPr/>
      <dgm:t>
        <a:bodyPr/>
        <a:lstStyle/>
        <a:p>
          <a:endParaRPr lang="en-GB"/>
        </a:p>
      </dgm:t>
    </dgm:pt>
    <dgm:pt modelId="{B7628AAC-E35F-3C49-B57A-95EC46C9400F}">
      <dgm:prSet custT="1"/>
      <dgm:spPr/>
      <dgm:t>
        <a:bodyPr/>
        <a:lstStyle/>
        <a:p>
          <a:pPr>
            <a:buClr>
              <a:schemeClr val="tx2"/>
            </a:buClr>
            <a:buFont typeface="Arial" panose="020B0604020202020204" pitchFamily="34" charset="0"/>
            <a:buChar char="•"/>
          </a:pPr>
          <a:r>
            <a:rPr lang="en-GB" sz="1400"/>
            <a:t> Monitor post-exit access attempts</a:t>
          </a:r>
        </a:p>
      </dgm:t>
    </dgm:pt>
    <dgm:pt modelId="{AD5FFA67-DB43-4547-ABDE-FBC6B7008D8A}" type="parTrans" cxnId="{41C6AE7C-5B67-A144-93BB-756D1D44DDE3}">
      <dgm:prSet/>
      <dgm:spPr/>
      <dgm:t>
        <a:bodyPr/>
        <a:lstStyle/>
        <a:p>
          <a:endParaRPr lang="en-GB"/>
        </a:p>
      </dgm:t>
    </dgm:pt>
    <dgm:pt modelId="{AE592179-5248-C341-9672-EF9CAF5DF2F0}" type="sibTrans" cxnId="{41C6AE7C-5B67-A144-93BB-756D1D44DDE3}">
      <dgm:prSet/>
      <dgm:spPr/>
      <dgm:t>
        <a:bodyPr/>
        <a:lstStyle/>
        <a:p>
          <a:endParaRPr lang="en-GB"/>
        </a:p>
      </dgm:t>
    </dgm:pt>
    <dgm:pt modelId="{C4D2F264-7135-0549-BAAD-C81D984AA334}" type="pres">
      <dgm:prSet presAssocID="{50F3635B-1E77-2C4D-B76A-A7C24FEC6C29}" presName="linear" presStyleCnt="0">
        <dgm:presLayoutVars>
          <dgm:animLvl val="lvl"/>
          <dgm:resizeHandles val="exact"/>
        </dgm:presLayoutVars>
      </dgm:prSet>
      <dgm:spPr/>
    </dgm:pt>
    <dgm:pt modelId="{57B390E8-A1A2-EB4E-AA33-56C9D8B5045A}" type="pres">
      <dgm:prSet presAssocID="{31FC2113-F2C0-414F-AD4D-BA8CA1576E0E}" presName="parentText" presStyleLbl="node1" presStyleIdx="0" presStyleCnt="5">
        <dgm:presLayoutVars>
          <dgm:chMax val="0"/>
          <dgm:bulletEnabled val="1"/>
        </dgm:presLayoutVars>
      </dgm:prSet>
      <dgm:spPr/>
    </dgm:pt>
    <dgm:pt modelId="{327BC3B2-87B6-A14D-9545-BD8D6E680826}" type="pres">
      <dgm:prSet presAssocID="{31FC2113-F2C0-414F-AD4D-BA8CA1576E0E}" presName="childText" presStyleLbl="revTx" presStyleIdx="0" presStyleCnt="5" custLinFactNeighborX="0" custLinFactNeighborY="-11630">
        <dgm:presLayoutVars>
          <dgm:bulletEnabled val="1"/>
        </dgm:presLayoutVars>
      </dgm:prSet>
      <dgm:spPr/>
    </dgm:pt>
    <dgm:pt modelId="{1C964D21-0B65-594B-BC4A-7835A64B1C04}" type="pres">
      <dgm:prSet presAssocID="{E491AA55-D4A2-FD47-91D2-BA2C6704AC9D}" presName="parentText" presStyleLbl="node1" presStyleIdx="1" presStyleCnt="5" custLinFactNeighborY="7012">
        <dgm:presLayoutVars>
          <dgm:chMax val="0"/>
          <dgm:bulletEnabled val="1"/>
        </dgm:presLayoutVars>
      </dgm:prSet>
      <dgm:spPr/>
    </dgm:pt>
    <dgm:pt modelId="{5C4AA69F-4B09-734A-8F26-7106F7A07992}" type="pres">
      <dgm:prSet presAssocID="{E491AA55-D4A2-FD47-91D2-BA2C6704AC9D}" presName="childText" presStyleLbl="revTx" presStyleIdx="1" presStyleCnt="5">
        <dgm:presLayoutVars>
          <dgm:bulletEnabled val="1"/>
        </dgm:presLayoutVars>
      </dgm:prSet>
      <dgm:spPr>
        <a:xfrm>
          <a:off x="0" y="1292219"/>
          <a:ext cx="6556249" cy="912870"/>
        </a:xfrm>
        <a:prstGeom prst="rect">
          <a:avLst/>
        </a:prstGeom>
      </dgm:spPr>
    </dgm:pt>
    <dgm:pt modelId="{1FA5C1F1-11A9-C54D-945D-A4CEE8BEA5F0}" type="pres">
      <dgm:prSet presAssocID="{EFCC1156-39DC-4F44-9C3B-9306736ADEED}" presName="parentText" presStyleLbl="node1" presStyleIdx="2" presStyleCnt="5" custLinFactNeighborX="-145" custLinFactNeighborY="34774">
        <dgm:presLayoutVars>
          <dgm:chMax val="0"/>
          <dgm:bulletEnabled val="1"/>
        </dgm:presLayoutVars>
      </dgm:prSet>
      <dgm:spPr/>
    </dgm:pt>
    <dgm:pt modelId="{48B7147D-FF40-F649-9EE5-A1E5B267DD50}" type="pres">
      <dgm:prSet presAssocID="{EFCC1156-39DC-4F44-9C3B-9306736ADEED}" presName="childText" presStyleLbl="revTx" presStyleIdx="2" presStyleCnt="5" custLinFactNeighborX="-145" custLinFactNeighborY="9971">
        <dgm:presLayoutVars>
          <dgm:bulletEnabled val="1"/>
        </dgm:presLayoutVars>
      </dgm:prSet>
      <dgm:spPr/>
    </dgm:pt>
    <dgm:pt modelId="{9ABC3FD2-9F41-C043-B893-48CE584A37A5}" type="pres">
      <dgm:prSet presAssocID="{87BF068F-B705-E349-93A1-94E0D36D1DCE}" presName="parentText" presStyleLbl="node1" presStyleIdx="3" presStyleCnt="5">
        <dgm:presLayoutVars>
          <dgm:chMax val="0"/>
          <dgm:bulletEnabled val="1"/>
        </dgm:presLayoutVars>
      </dgm:prSet>
      <dgm:spPr/>
    </dgm:pt>
    <dgm:pt modelId="{41BF8368-9F8B-7C4A-9213-1B43F0CA9DCB}" type="pres">
      <dgm:prSet presAssocID="{87BF068F-B705-E349-93A1-94E0D36D1DCE}" presName="childText" presStyleLbl="revTx" presStyleIdx="3" presStyleCnt="5" custLinFactNeighborX="-145" custLinFactNeighborY="-18608">
        <dgm:presLayoutVars>
          <dgm:bulletEnabled val="1"/>
        </dgm:presLayoutVars>
      </dgm:prSet>
      <dgm:spPr/>
    </dgm:pt>
    <dgm:pt modelId="{9BA7C9C3-D55E-3944-A8F7-01C7C429D7A2}" type="pres">
      <dgm:prSet presAssocID="{C5C8E24F-11A6-F84B-950E-D5CAC82D96C4}" presName="parentText" presStyleLbl="node1" presStyleIdx="4" presStyleCnt="5" custLinFactNeighborX="-145" custLinFactNeighborY="17210">
        <dgm:presLayoutVars>
          <dgm:chMax val="0"/>
          <dgm:bulletEnabled val="1"/>
        </dgm:presLayoutVars>
      </dgm:prSet>
      <dgm:spPr/>
    </dgm:pt>
    <dgm:pt modelId="{299170CF-FAEB-CA40-B352-D133D74B8985}" type="pres">
      <dgm:prSet presAssocID="{C5C8E24F-11A6-F84B-950E-D5CAC82D96C4}" presName="childText" presStyleLbl="revTx" presStyleIdx="4" presStyleCnt="5">
        <dgm:presLayoutVars>
          <dgm:bulletEnabled val="1"/>
        </dgm:presLayoutVars>
      </dgm:prSet>
      <dgm:spPr/>
    </dgm:pt>
  </dgm:ptLst>
  <dgm:cxnLst>
    <dgm:cxn modelId="{BCFC2601-B059-294A-8665-315EE5A1E386}" srcId="{87BF068F-B705-E349-93A1-94E0D36D1DCE}" destId="{6DC06DC4-38FF-1542-9B7D-0309CDFBC7D0}" srcOrd="0" destOrd="0" parTransId="{A20BFFDC-AA51-D545-B394-C4FC283A1762}" sibTransId="{68ECB8A0-438E-2B4C-BA96-3D041AB2884C}"/>
    <dgm:cxn modelId="{AF2EF407-84AC-C64B-B2A7-744645D98268}" type="presOf" srcId="{14E9DC32-184C-F449-A7DA-639B8B73A194}" destId="{48B7147D-FF40-F649-9EE5-A1E5B267DD50}" srcOrd="0" destOrd="0" presId="urn:microsoft.com/office/officeart/2005/8/layout/vList2"/>
    <dgm:cxn modelId="{0595950F-5887-B248-862C-5A46D615665D}" srcId="{50F3635B-1E77-2C4D-B76A-A7C24FEC6C29}" destId="{E491AA55-D4A2-FD47-91D2-BA2C6704AC9D}" srcOrd="1" destOrd="0" parTransId="{0721DDB3-9FE0-DC49-9184-DAB1557E2DFD}" sibTransId="{6A4FDCC7-EBB3-6444-A98E-41BFF4A16099}"/>
    <dgm:cxn modelId="{E8300514-1BEB-1A4D-8B4C-517541441695}" type="presOf" srcId="{50F3635B-1E77-2C4D-B76A-A7C24FEC6C29}" destId="{C4D2F264-7135-0549-BAAD-C81D984AA334}" srcOrd="0" destOrd="0" presId="urn:microsoft.com/office/officeart/2005/8/layout/vList2"/>
    <dgm:cxn modelId="{3E48732C-92B8-3242-8679-0A7D367AB015}" type="presOf" srcId="{B8D90374-DB1A-BF44-8247-01E3D4C744B2}" destId="{5C4AA69F-4B09-734A-8F26-7106F7A07992}" srcOrd="0" destOrd="2" presId="urn:microsoft.com/office/officeart/2005/8/layout/vList2"/>
    <dgm:cxn modelId="{0083EC2C-D90D-F548-BBFF-0AD2FF8292E6}" srcId="{E491AA55-D4A2-FD47-91D2-BA2C6704AC9D}" destId="{34DA72D4-8959-9E4A-9DA1-B02059B92A7F}" srcOrd="0" destOrd="0" parTransId="{BAF86533-3768-8C45-85BE-7CA87C85C872}" sibTransId="{C0BB9375-EBFC-334A-B983-9B7A7873769E}"/>
    <dgm:cxn modelId="{751CA138-117D-2445-B74D-9F9DA678C895}" srcId="{50F3635B-1E77-2C4D-B76A-A7C24FEC6C29}" destId="{31FC2113-F2C0-414F-AD4D-BA8CA1576E0E}" srcOrd="0" destOrd="0" parTransId="{091E6B92-DE6D-8C47-861E-527898E7A515}" sibTransId="{34BC795B-F7C3-B640-B596-59526D796BFF}"/>
    <dgm:cxn modelId="{9933E541-D754-C946-B018-DAEACB98448F}" type="presOf" srcId="{4C289CF0-645E-4541-BE6F-319A0E71F658}" destId="{41BF8368-9F8B-7C4A-9213-1B43F0CA9DCB}" srcOrd="0" destOrd="1" presId="urn:microsoft.com/office/officeart/2005/8/layout/vList2"/>
    <dgm:cxn modelId="{B23E6E42-B979-0544-8C43-5DEA98CA24E0}" srcId="{50F3635B-1E77-2C4D-B76A-A7C24FEC6C29}" destId="{C5C8E24F-11A6-F84B-950E-D5CAC82D96C4}" srcOrd="4" destOrd="0" parTransId="{8798FC93-5439-DE43-AFBC-D86C676E3EE2}" sibTransId="{9FB5C5AE-5D4D-1841-AFA5-BDAE77F8B0BC}"/>
    <dgm:cxn modelId="{C5D39251-6532-4443-81DB-8A20ECCE6FB0}" srcId="{E491AA55-D4A2-FD47-91D2-BA2C6704AC9D}" destId="{B8D90374-DB1A-BF44-8247-01E3D4C744B2}" srcOrd="2" destOrd="0" parTransId="{B7C60BBD-AC4F-B548-825F-C51FBC51853D}" sibTransId="{438FDAE0-DF56-1D45-956F-916AFF96D5BB}"/>
    <dgm:cxn modelId="{194EF555-952B-444C-8B93-673D038181A2}" type="presOf" srcId="{31FC2113-F2C0-414F-AD4D-BA8CA1576E0E}" destId="{57B390E8-A1A2-EB4E-AA33-56C9D8B5045A}" srcOrd="0" destOrd="0" presId="urn:microsoft.com/office/officeart/2005/8/layout/vList2"/>
    <dgm:cxn modelId="{4B3EA257-7152-9B43-A9F8-E660ED19857A}" srcId="{50F3635B-1E77-2C4D-B76A-A7C24FEC6C29}" destId="{EFCC1156-39DC-4F44-9C3B-9306736ADEED}" srcOrd="2" destOrd="0" parTransId="{783D3254-1CB1-3C48-B11B-7539F67315AA}" sibTransId="{A821594A-276B-7B4F-980E-B6AE8DA8EBCC}"/>
    <dgm:cxn modelId="{25273263-EF19-7C4F-AE33-B6EFCEC5434C}" srcId="{31FC2113-F2C0-414F-AD4D-BA8CA1576E0E}" destId="{DB6922F7-E4AD-F543-8099-A373C6D8FDDD}" srcOrd="1" destOrd="0" parTransId="{6243F930-E5AA-8C47-9B27-359E5C577DBE}" sibTransId="{F80BA5C6-DE9A-7E41-B6AB-C063CC86BEDC}"/>
    <dgm:cxn modelId="{8A1A437B-3964-1548-B748-0FFECDA41E44}" srcId="{87BF068F-B705-E349-93A1-94E0D36D1DCE}" destId="{4C289CF0-645E-4541-BE6F-319A0E71F658}" srcOrd="1" destOrd="0" parTransId="{DDFFA628-CA55-554B-BDA3-0E8FB4805A13}" sibTransId="{BAFED857-5DE5-4644-A454-3C2EECBF8863}"/>
    <dgm:cxn modelId="{41C6AE7C-5B67-A144-93BB-756D1D44DDE3}" srcId="{C5C8E24F-11A6-F84B-950E-D5CAC82D96C4}" destId="{B7628AAC-E35F-3C49-B57A-95EC46C9400F}" srcOrd="1" destOrd="0" parTransId="{AD5FFA67-DB43-4547-ABDE-FBC6B7008D8A}" sibTransId="{AE592179-5248-C341-9672-EF9CAF5DF2F0}"/>
    <dgm:cxn modelId="{E8B4628A-098A-EC4D-AB93-7C89359EB76D}" type="presOf" srcId="{DB6922F7-E4AD-F543-8099-A373C6D8FDDD}" destId="{327BC3B2-87B6-A14D-9545-BD8D6E680826}" srcOrd="0" destOrd="1" presId="urn:microsoft.com/office/officeart/2005/8/layout/vList2"/>
    <dgm:cxn modelId="{1B2A908D-2789-0D4A-BCB8-7D8965E8885D}" type="presOf" srcId="{8AF504D9-483D-BE41-936F-4C4A8F49303C}" destId="{5C4AA69F-4B09-734A-8F26-7106F7A07992}" srcOrd="0" destOrd="1" presId="urn:microsoft.com/office/officeart/2005/8/layout/vList2"/>
    <dgm:cxn modelId="{304F3192-4DB6-BE4F-A69B-7C58116E8B3E}" type="presOf" srcId="{34DA72D4-8959-9E4A-9DA1-B02059B92A7F}" destId="{5C4AA69F-4B09-734A-8F26-7106F7A07992}" srcOrd="0" destOrd="0" presId="urn:microsoft.com/office/officeart/2005/8/layout/vList2"/>
    <dgm:cxn modelId="{0C42489B-BE6F-9143-8C03-49B1428C6277}" type="presOf" srcId="{8CF6D72A-FE72-4F46-8501-40E14259904E}" destId="{327BC3B2-87B6-A14D-9545-BD8D6E680826}" srcOrd="0" destOrd="0" presId="urn:microsoft.com/office/officeart/2005/8/layout/vList2"/>
    <dgm:cxn modelId="{3083BFB9-068D-5646-88D8-81A7C3092C26}" srcId="{EFCC1156-39DC-4F44-9C3B-9306736ADEED}" destId="{14E9DC32-184C-F449-A7DA-639B8B73A194}" srcOrd="0" destOrd="0" parTransId="{4A86105A-6B01-404E-942D-D0E7255BC064}" sibTransId="{9252DF04-597F-2F46-AC34-EB757EB5EFEE}"/>
    <dgm:cxn modelId="{CF3A90C0-C53D-6441-9B55-6ABF58F3870C}" type="presOf" srcId="{E491AA55-D4A2-FD47-91D2-BA2C6704AC9D}" destId="{1C964D21-0B65-594B-BC4A-7835A64B1C04}" srcOrd="0" destOrd="0" presId="urn:microsoft.com/office/officeart/2005/8/layout/vList2"/>
    <dgm:cxn modelId="{D8197DC1-CD29-6E4E-B0AC-0321D198FB14}" srcId="{31FC2113-F2C0-414F-AD4D-BA8CA1576E0E}" destId="{8CF6D72A-FE72-4F46-8501-40E14259904E}" srcOrd="0" destOrd="0" parTransId="{1D18B18A-3839-2745-AC52-176AA24CA269}" sibTransId="{B56F3195-5680-EC47-AE34-E38FBBACE172}"/>
    <dgm:cxn modelId="{DC7A70C8-721F-6944-8AB5-35A30575E468}" type="presOf" srcId="{A613D30C-07F7-3245-9A1D-900C8345A652}" destId="{299170CF-FAEB-CA40-B352-D133D74B8985}" srcOrd="0" destOrd="0" presId="urn:microsoft.com/office/officeart/2005/8/layout/vList2"/>
    <dgm:cxn modelId="{ADE662D0-7E4F-984D-9E51-C8FB9DFE00A7}" type="presOf" srcId="{C5C8E24F-11A6-F84B-950E-D5CAC82D96C4}" destId="{9BA7C9C3-D55E-3944-A8F7-01C7C429D7A2}" srcOrd="0" destOrd="0" presId="urn:microsoft.com/office/officeart/2005/8/layout/vList2"/>
    <dgm:cxn modelId="{FBDACBD3-69B4-A14B-94BA-450ADB7915B1}" type="presOf" srcId="{6DC06DC4-38FF-1542-9B7D-0309CDFBC7D0}" destId="{41BF8368-9F8B-7C4A-9213-1B43F0CA9DCB}" srcOrd="0" destOrd="0" presId="urn:microsoft.com/office/officeart/2005/8/layout/vList2"/>
    <dgm:cxn modelId="{2C86EED9-0858-9C47-A08D-322CD9873400}" srcId="{C5C8E24F-11A6-F84B-950E-D5CAC82D96C4}" destId="{A613D30C-07F7-3245-9A1D-900C8345A652}" srcOrd="0" destOrd="0" parTransId="{3F61EE83-2502-344D-8122-E51EFF19779C}" sibTransId="{A1F4A6DB-6FA3-814E-BDCC-177F695E2A7A}"/>
    <dgm:cxn modelId="{892480DE-6827-0A4B-8B92-A966DDC992D5}" srcId="{E491AA55-D4A2-FD47-91D2-BA2C6704AC9D}" destId="{8AF504D9-483D-BE41-936F-4C4A8F49303C}" srcOrd="1" destOrd="0" parTransId="{DA76535B-9931-F74B-8A98-33EC4AFE5208}" sibTransId="{E8BF9F2B-063D-6746-9C32-656CA25E963A}"/>
    <dgm:cxn modelId="{24C69FDE-723D-0840-97BF-F2427B693F16}" type="presOf" srcId="{EFCC1156-39DC-4F44-9C3B-9306736ADEED}" destId="{1FA5C1F1-11A9-C54D-945D-A4CEE8BEA5F0}" srcOrd="0" destOrd="0" presId="urn:microsoft.com/office/officeart/2005/8/layout/vList2"/>
    <dgm:cxn modelId="{5810BFE8-ED5C-BE47-A756-2FE762905229}" type="presOf" srcId="{B7628AAC-E35F-3C49-B57A-95EC46C9400F}" destId="{299170CF-FAEB-CA40-B352-D133D74B8985}" srcOrd="0" destOrd="1" presId="urn:microsoft.com/office/officeart/2005/8/layout/vList2"/>
    <dgm:cxn modelId="{4ACD55F1-027D-3545-8595-BA42E1E88C91}" type="presOf" srcId="{87BF068F-B705-E349-93A1-94E0D36D1DCE}" destId="{9ABC3FD2-9F41-C043-B893-48CE584A37A5}" srcOrd="0" destOrd="0" presId="urn:microsoft.com/office/officeart/2005/8/layout/vList2"/>
    <dgm:cxn modelId="{39EB28F5-98EC-214C-BE41-2312F9654319}" srcId="{50F3635B-1E77-2C4D-B76A-A7C24FEC6C29}" destId="{87BF068F-B705-E349-93A1-94E0D36D1DCE}" srcOrd="3" destOrd="0" parTransId="{46B2560B-800C-C94E-8319-1234F87F3E19}" sibTransId="{14EAC47C-0A25-3B41-A518-AC4497AA0098}"/>
    <dgm:cxn modelId="{74A6B65A-5D37-A146-A6B9-7593EEDC06D7}" type="presParOf" srcId="{C4D2F264-7135-0549-BAAD-C81D984AA334}" destId="{57B390E8-A1A2-EB4E-AA33-56C9D8B5045A}" srcOrd="0" destOrd="0" presId="urn:microsoft.com/office/officeart/2005/8/layout/vList2"/>
    <dgm:cxn modelId="{6A41B2F6-7159-E042-B71A-FD7B67091CBD}" type="presParOf" srcId="{C4D2F264-7135-0549-BAAD-C81D984AA334}" destId="{327BC3B2-87B6-A14D-9545-BD8D6E680826}" srcOrd="1" destOrd="0" presId="urn:microsoft.com/office/officeart/2005/8/layout/vList2"/>
    <dgm:cxn modelId="{F5FF5FEA-01F8-BA42-AD7D-735E932EC093}" type="presParOf" srcId="{C4D2F264-7135-0549-BAAD-C81D984AA334}" destId="{1C964D21-0B65-594B-BC4A-7835A64B1C04}" srcOrd="2" destOrd="0" presId="urn:microsoft.com/office/officeart/2005/8/layout/vList2"/>
    <dgm:cxn modelId="{9B74DB61-CA01-7342-878F-766913582D7E}" type="presParOf" srcId="{C4D2F264-7135-0549-BAAD-C81D984AA334}" destId="{5C4AA69F-4B09-734A-8F26-7106F7A07992}" srcOrd="3" destOrd="0" presId="urn:microsoft.com/office/officeart/2005/8/layout/vList2"/>
    <dgm:cxn modelId="{F68B2ED1-347F-9745-B657-48BD2874B339}" type="presParOf" srcId="{C4D2F264-7135-0549-BAAD-C81D984AA334}" destId="{1FA5C1F1-11A9-C54D-945D-A4CEE8BEA5F0}" srcOrd="4" destOrd="0" presId="urn:microsoft.com/office/officeart/2005/8/layout/vList2"/>
    <dgm:cxn modelId="{0915F2F8-622B-EE45-ADEC-BD9506F21028}" type="presParOf" srcId="{C4D2F264-7135-0549-BAAD-C81D984AA334}" destId="{48B7147D-FF40-F649-9EE5-A1E5B267DD50}" srcOrd="5" destOrd="0" presId="urn:microsoft.com/office/officeart/2005/8/layout/vList2"/>
    <dgm:cxn modelId="{F870BBCB-2270-0446-9B44-52A6AA50B87C}" type="presParOf" srcId="{C4D2F264-7135-0549-BAAD-C81D984AA334}" destId="{9ABC3FD2-9F41-C043-B893-48CE584A37A5}" srcOrd="6" destOrd="0" presId="urn:microsoft.com/office/officeart/2005/8/layout/vList2"/>
    <dgm:cxn modelId="{51E03E77-B3E8-3C49-80F1-94C354F63655}" type="presParOf" srcId="{C4D2F264-7135-0549-BAAD-C81D984AA334}" destId="{41BF8368-9F8B-7C4A-9213-1B43F0CA9DCB}" srcOrd="7" destOrd="0" presId="urn:microsoft.com/office/officeart/2005/8/layout/vList2"/>
    <dgm:cxn modelId="{15F7D884-45EB-914E-AC54-2523C8595810}" type="presParOf" srcId="{C4D2F264-7135-0549-BAAD-C81D984AA334}" destId="{9BA7C9C3-D55E-3944-A8F7-01C7C429D7A2}" srcOrd="8" destOrd="0" presId="urn:microsoft.com/office/officeart/2005/8/layout/vList2"/>
    <dgm:cxn modelId="{85710F20-9E17-D540-9B19-77AD22F89F88}" type="presParOf" srcId="{C4D2F264-7135-0549-BAAD-C81D984AA334}" destId="{299170CF-FAEB-CA40-B352-D133D74B898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390E8-A1A2-EB4E-AA33-56C9D8B5045A}">
      <dsp:nvSpPr>
        <dsp:cNvPr id="0" name=""/>
        <dsp:cNvSpPr/>
      </dsp:nvSpPr>
      <dsp:spPr>
        <a:xfrm>
          <a:off x="0" y="27809"/>
          <a:ext cx="6556249" cy="393120"/>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Hardware Shipping</a:t>
          </a:r>
          <a:endParaRPr lang="en-GB" sz="1400" kern="1200"/>
        </a:p>
      </dsp:txBody>
      <dsp:txXfrm>
        <a:off x="19191" y="47000"/>
        <a:ext cx="6517867" cy="354738"/>
      </dsp:txXfrm>
    </dsp:sp>
    <dsp:sp modelId="{327BC3B2-87B6-A14D-9545-BD8D6E680826}">
      <dsp:nvSpPr>
        <dsp:cNvPr id="0" name=""/>
        <dsp:cNvSpPr/>
      </dsp:nvSpPr>
      <dsp:spPr>
        <a:xfrm>
          <a:off x="0" y="375210"/>
          <a:ext cx="655624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1" tIns="17780" rIns="99568" bIns="17780" numCol="1" spcCol="1270" anchor="t" anchorCtr="0">
          <a:noAutofit/>
        </a:bodyPr>
        <a:lstStyle/>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Confirm shipping details matches HR new hire records</a:t>
          </a:r>
        </a:p>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Track shipments to ensure the hardware is sent to the correct, verified address</a:t>
          </a:r>
        </a:p>
      </dsp:txBody>
      <dsp:txXfrm>
        <a:off x="0" y="375210"/>
        <a:ext cx="6556249" cy="478170"/>
      </dsp:txXfrm>
    </dsp:sp>
    <dsp:sp modelId="{1C964D21-0B65-594B-BC4A-7835A64B1C04}">
      <dsp:nvSpPr>
        <dsp:cNvPr id="0" name=""/>
        <dsp:cNvSpPr/>
      </dsp:nvSpPr>
      <dsp:spPr>
        <a:xfrm>
          <a:off x="0" y="963110"/>
          <a:ext cx="6556249" cy="393120"/>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User Identification</a:t>
          </a:r>
          <a:endParaRPr lang="en-GB" sz="1400" kern="1200"/>
        </a:p>
      </dsp:txBody>
      <dsp:txXfrm>
        <a:off x="19191" y="982301"/>
        <a:ext cx="6517867" cy="354738"/>
      </dsp:txXfrm>
    </dsp:sp>
    <dsp:sp modelId="{5C4AA69F-4B09-734A-8F26-7106F7A07992}">
      <dsp:nvSpPr>
        <dsp:cNvPr id="0" name=""/>
        <dsp:cNvSpPr/>
      </dsp:nvSpPr>
      <dsp:spPr>
        <a:xfrm>
          <a:off x="0" y="1292219"/>
          <a:ext cx="6556249"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1" tIns="17780" rIns="99568" bIns="17780" numCol="1" spcCol="1270" anchor="t" anchorCtr="0">
          <a:noAutofit/>
        </a:bodyPr>
        <a:lstStyle/>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Restrict account creation until new hires have been properly onboarded through the HR system</a:t>
          </a:r>
        </a:p>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Ensure that personal details (name, position, department) align with HR records</a:t>
          </a:r>
        </a:p>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Apply minimum access &amp; Role-Based Access Control (RBAC)</a:t>
          </a:r>
        </a:p>
      </dsp:txBody>
      <dsp:txXfrm>
        <a:off x="0" y="1292219"/>
        <a:ext cx="6556249" cy="912870"/>
      </dsp:txXfrm>
    </dsp:sp>
    <dsp:sp modelId="{1FA5C1F1-11A9-C54D-945D-A4CEE8BEA5F0}">
      <dsp:nvSpPr>
        <dsp:cNvPr id="0" name=""/>
        <dsp:cNvSpPr/>
      </dsp:nvSpPr>
      <dsp:spPr>
        <a:xfrm>
          <a:off x="0" y="2326020"/>
          <a:ext cx="6556249" cy="393120"/>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System &amp; Network Monitoring</a:t>
          </a:r>
          <a:endParaRPr lang="en-GB" sz="1400" kern="1200"/>
        </a:p>
      </dsp:txBody>
      <dsp:txXfrm>
        <a:off x="19191" y="2345211"/>
        <a:ext cx="6517867" cy="354738"/>
      </dsp:txXfrm>
    </dsp:sp>
    <dsp:sp modelId="{48B7147D-FF40-F649-9EE5-A1E5B267DD50}">
      <dsp:nvSpPr>
        <dsp:cNvPr id="0" name=""/>
        <dsp:cNvSpPr/>
      </dsp:nvSpPr>
      <dsp:spPr>
        <a:xfrm>
          <a:off x="0" y="2637407"/>
          <a:ext cx="655624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1" tIns="17780" rIns="99568" bIns="17780" numCol="1" spcCol="1270" anchor="t" anchorCtr="0">
          <a:noAutofit/>
        </a:bodyPr>
        <a:lstStyle/>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Monitor alerts for unauthorised access or unusual behaviour</a:t>
          </a:r>
        </a:p>
      </dsp:txBody>
      <dsp:txXfrm>
        <a:off x="0" y="2637407"/>
        <a:ext cx="6556249" cy="347760"/>
      </dsp:txXfrm>
    </dsp:sp>
    <dsp:sp modelId="{9ABC3FD2-9F41-C043-B893-48CE584A37A5}">
      <dsp:nvSpPr>
        <dsp:cNvPr id="0" name=""/>
        <dsp:cNvSpPr/>
      </dsp:nvSpPr>
      <dsp:spPr>
        <a:xfrm>
          <a:off x="0" y="2945970"/>
          <a:ext cx="6556249" cy="393120"/>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Ongoing Collaboration</a:t>
          </a:r>
          <a:endParaRPr lang="en-GB" sz="1400" kern="1200"/>
        </a:p>
      </dsp:txBody>
      <dsp:txXfrm>
        <a:off x="19191" y="2965161"/>
        <a:ext cx="6517867" cy="354738"/>
      </dsp:txXfrm>
    </dsp:sp>
    <dsp:sp modelId="{41BF8368-9F8B-7C4A-9213-1B43F0CA9DCB}">
      <dsp:nvSpPr>
        <dsp:cNvPr id="0" name=""/>
        <dsp:cNvSpPr/>
      </dsp:nvSpPr>
      <dsp:spPr>
        <a:xfrm>
          <a:off x="0" y="3265938"/>
          <a:ext cx="655624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1" tIns="17780" rIns="99568" bIns="17780" numCol="1" spcCol="1270" anchor="t" anchorCtr="0">
          <a:noAutofit/>
        </a:bodyPr>
        <a:lstStyle/>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Regularly sync with HR for pre-employment validation</a:t>
          </a:r>
        </a:p>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Collaborate with the Cybersecurity team for monitoring suspicious activities</a:t>
          </a:r>
        </a:p>
      </dsp:txBody>
      <dsp:txXfrm>
        <a:off x="0" y="3265938"/>
        <a:ext cx="6556249" cy="478170"/>
      </dsp:txXfrm>
    </dsp:sp>
    <dsp:sp modelId="{9BA7C9C3-D55E-3944-A8F7-01C7C429D7A2}">
      <dsp:nvSpPr>
        <dsp:cNvPr id="0" name=""/>
        <dsp:cNvSpPr/>
      </dsp:nvSpPr>
      <dsp:spPr>
        <a:xfrm>
          <a:off x="0" y="3899553"/>
          <a:ext cx="6556249" cy="393120"/>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Exit Procedures &amp; Offboarding</a:t>
          </a:r>
          <a:endParaRPr lang="en-GB" sz="1400" kern="1200"/>
        </a:p>
      </dsp:txBody>
      <dsp:txXfrm>
        <a:off x="19191" y="3918744"/>
        <a:ext cx="6517867" cy="354738"/>
      </dsp:txXfrm>
    </dsp:sp>
    <dsp:sp modelId="{299170CF-FAEB-CA40-B352-D133D74B8985}">
      <dsp:nvSpPr>
        <dsp:cNvPr id="0" name=""/>
        <dsp:cNvSpPr/>
      </dsp:nvSpPr>
      <dsp:spPr>
        <a:xfrm>
          <a:off x="0" y="4210380"/>
          <a:ext cx="655624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1" tIns="17780" rIns="99568" bIns="17780" numCol="1" spcCol="1270" anchor="t" anchorCtr="0">
          <a:noAutofit/>
        </a:bodyPr>
        <a:lstStyle/>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Immediately deactivate accounts upon departure</a:t>
          </a:r>
        </a:p>
        <a:p>
          <a:pPr marL="114300" lvl="1" indent="-114300" algn="l" defTabSz="622300">
            <a:lnSpc>
              <a:spcPct val="90000"/>
            </a:lnSpc>
            <a:spcBef>
              <a:spcPct val="0"/>
            </a:spcBef>
            <a:spcAft>
              <a:spcPct val="20000"/>
            </a:spcAft>
            <a:buClr>
              <a:schemeClr val="tx2"/>
            </a:buClr>
            <a:buFont typeface="Arial" panose="020B0604020202020204" pitchFamily="34" charset="0"/>
            <a:buChar char="•"/>
          </a:pPr>
          <a:r>
            <a:rPr lang="en-GB" sz="1400" kern="1200"/>
            <a:t> Monitor post-exit access attempts</a:t>
          </a:r>
        </a:p>
      </dsp:txBody>
      <dsp:txXfrm>
        <a:off x="0" y="4210380"/>
        <a:ext cx="6556249" cy="4781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955D4C-8D5E-5DB7-5200-58449F1892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6B886F-2D08-0556-4B30-4917682792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41F2F-3495-5E48-965F-2CBC9AEB693B}" type="datetimeFigureOut">
              <a:rPr lang="en-US" smtClean="0"/>
              <a:t>11/3/25</a:t>
            </a:fld>
            <a:endParaRPr lang="en-US"/>
          </a:p>
        </p:txBody>
      </p:sp>
      <p:sp>
        <p:nvSpPr>
          <p:cNvPr id="4" name="Footer Placeholder 3">
            <a:extLst>
              <a:ext uri="{FF2B5EF4-FFF2-40B4-BE49-F238E27FC236}">
                <a16:creationId xmlns:a16="http://schemas.microsoft.com/office/drawing/2014/main" id="{D81C9529-D046-0BCC-CD44-D7AF874A96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F3F162-6C2E-76A3-A378-D37884CE88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20D8D5-A252-6341-942E-76BE702B1CCF}" type="slidenum">
              <a:rPr lang="en-US" smtClean="0"/>
              <a:t>‹#›</a:t>
            </a:fld>
            <a:endParaRPr lang="en-US"/>
          </a:p>
        </p:txBody>
      </p:sp>
    </p:spTree>
    <p:extLst>
      <p:ext uri="{BB962C8B-B14F-4D97-AF65-F5344CB8AC3E}">
        <p14:creationId xmlns:p14="http://schemas.microsoft.com/office/powerpoint/2010/main" val="675495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1DB72-7E4D-6441-A7B8-0C26A88F5F65}"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74815-F04C-7F4F-B5F1-B85D8D8CAEE8}" type="slidenum">
              <a:rPr lang="en-US" smtClean="0"/>
              <a:t>‹#›</a:t>
            </a:fld>
            <a:endParaRPr lang="en-US"/>
          </a:p>
        </p:txBody>
      </p:sp>
    </p:spTree>
    <p:extLst>
      <p:ext uri="{BB962C8B-B14F-4D97-AF65-F5344CB8AC3E}">
        <p14:creationId xmlns:p14="http://schemas.microsoft.com/office/powerpoint/2010/main" val="394669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ws.sophos.com/en-us/2025/05/08/nickel-tapestry-expands-fraudulent-worker-opera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entinelone.com/labs/dprk-it-workers-a-network-of-active-front-companies-and-their-links-to-china/" TargetMode="External"/><Relationship Id="rId5" Type="http://schemas.openxmlformats.org/officeDocument/2006/relationships/hyperlink" Target="https://reliaquest.com/blog/threat-spotlight-identifying-north-korean-insider-threats/" TargetMode="External"/><Relationship Id="rId4" Type="http://schemas.openxmlformats.org/officeDocument/2006/relationships/hyperlink" Target="https://cloud.google.com/blog/topics/threat-intelligence/mitigating-dprk-it-worker-threa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ws.sophos.com/en-us/2025/05/08/nickel-tapestry-expands-fraudulent-worker-opera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sentinelone.com/labs/dprk-it-workers-a-network-of-active-front-companies-and-their-links-to-china/" TargetMode="External"/><Relationship Id="rId5" Type="http://schemas.openxmlformats.org/officeDocument/2006/relationships/hyperlink" Target="https://reliaquest.com/blog/threat-spotlight-identifying-north-korean-insider-threats/" TargetMode="External"/><Relationship Id="rId4" Type="http://schemas.openxmlformats.org/officeDocument/2006/relationships/hyperlink" Target="https://cloud.google.com/blog/topics/threat-intelligence/mitigating-dprk-it-worker-threa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74815-F04C-7F4F-B5F1-B85D8D8CAEE8}" type="slidenum">
              <a:rPr lang="en-US" smtClean="0"/>
              <a:t>1</a:t>
            </a:fld>
            <a:endParaRPr lang="en-US"/>
          </a:p>
        </p:txBody>
      </p:sp>
    </p:spTree>
    <p:extLst>
      <p:ext uri="{BB962C8B-B14F-4D97-AF65-F5344CB8AC3E}">
        <p14:creationId xmlns:p14="http://schemas.microsoft.com/office/powerpoint/2010/main" val="287703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A74815-F04C-7F4F-B5F1-B85D8D8CAEE8}" type="slidenum">
              <a:rPr lang="en-US" smtClean="0"/>
              <a:t>5</a:t>
            </a:fld>
            <a:endParaRPr lang="en-US"/>
          </a:p>
        </p:txBody>
      </p:sp>
    </p:spTree>
    <p:extLst>
      <p:ext uri="{BB962C8B-B14F-4D97-AF65-F5344CB8AC3E}">
        <p14:creationId xmlns:p14="http://schemas.microsoft.com/office/powerpoint/2010/main" val="310150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73CDC-9DC7-F611-487F-84196F45E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B04B2-EE31-8715-CF29-43086E845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3D131-A3B4-40BD-41D5-161ADDC7A706}"/>
              </a:ext>
            </a:extLst>
          </p:cNvPr>
          <p:cNvSpPr>
            <a:spLocks noGrp="1"/>
          </p:cNvSpPr>
          <p:nvPr>
            <p:ph type="body" idx="1"/>
          </p:nvPr>
        </p:nvSpPr>
        <p:spPr/>
        <p:txBody>
          <a:bodyPr/>
          <a:lstStyle/>
          <a:p>
            <a:endParaRPr lang="en-GB"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3BC15D0-8CF2-095D-DFE5-EC95FD89235D}"/>
              </a:ext>
            </a:extLst>
          </p:cNvPr>
          <p:cNvSpPr>
            <a:spLocks noGrp="1"/>
          </p:cNvSpPr>
          <p:nvPr>
            <p:ph type="sldNum" sz="quarter" idx="5"/>
          </p:nvPr>
        </p:nvSpPr>
        <p:spPr/>
        <p:txBody>
          <a:bodyPr/>
          <a:lstStyle/>
          <a:p>
            <a:fld id="{DEA74815-F04C-7F4F-B5F1-B85D8D8CAEE8}" type="slidenum">
              <a:rPr lang="en-US" smtClean="0"/>
              <a:t>7</a:t>
            </a:fld>
            <a:endParaRPr lang="en-US"/>
          </a:p>
        </p:txBody>
      </p:sp>
    </p:spTree>
    <p:extLst>
      <p:ext uri="{BB962C8B-B14F-4D97-AF65-F5344CB8AC3E}">
        <p14:creationId xmlns:p14="http://schemas.microsoft.com/office/powerpoint/2010/main" val="384659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738B-84BC-45A5-7FB8-70EC9E2CA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F43B9-5087-6EFC-72C4-9CC3FF08C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7D5C6-A807-AE88-BE15-F2A8B255C04D}"/>
              </a:ext>
            </a:extLst>
          </p:cNvPr>
          <p:cNvSpPr>
            <a:spLocks noGrp="1"/>
          </p:cNvSpPr>
          <p:nvPr>
            <p:ph type="body" idx="1"/>
          </p:nvPr>
        </p:nvSpPr>
        <p:spPr/>
        <p:txBody>
          <a:bodyPr/>
          <a:lstStyle/>
          <a:p>
            <a:endParaRPr lang="en-GB"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CAED6E4-6483-DC3C-D158-A41236C8D231}"/>
              </a:ext>
            </a:extLst>
          </p:cNvPr>
          <p:cNvSpPr>
            <a:spLocks noGrp="1"/>
          </p:cNvSpPr>
          <p:nvPr>
            <p:ph type="sldNum" sz="quarter" idx="5"/>
          </p:nvPr>
        </p:nvSpPr>
        <p:spPr/>
        <p:txBody>
          <a:bodyPr/>
          <a:lstStyle/>
          <a:p>
            <a:fld id="{DEA74815-F04C-7F4F-B5F1-B85D8D8CAEE8}" type="slidenum">
              <a:rPr lang="en-US" smtClean="0"/>
              <a:t>8</a:t>
            </a:fld>
            <a:endParaRPr lang="en-US"/>
          </a:p>
        </p:txBody>
      </p:sp>
    </p:spTree>
    <p:extLst>
      <p:ext uri="{BB962C8B-B14F-4D97-AF65-F5344CB8AC3E}">
        <p14:creationId xmlns:p14="http://schemas.microsoft.com/office/powerpoint/2010/main" val="137471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00B1-689E-9056-DAC5-BEE11DE67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0BCCF-7D51-A71B-E98D-B8FB44ADF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61447-7899-7C4D-7229-193E608421C7}"/>
              </a:ext>
            </a:extLst>
          </p:cNvPr>
          <p:cNvSpPr>
            <a:spLocks noGrp="1"/>
          </p:cNvSpPr>
          <p:nvPr>
            <p:ph type="body" idx="1"/>
          </p:nvPr>
        </p:nvSpPr>
        <p:spPr/>
        <p:txBody>
          <a:bodyPr/>
          <a:lstStyle/>
          <a:p>
            <a:endParaRPr lang="en-GB"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C48A734-7F35-20D2-2471-13F348874CE0}"/>
              </a:ext>
            </a:extLst>
          </p:cNvPr>
          <p:cNvSpPr>
            <a:spLocks noGrp="1"/>
          </p:cNvSpPr>
          <p:nvPr>
            <p:ph type="sldNum" sz="quarter" idx="5"/>
          </p:nvPr>
        </p:nvSpPr>
        <p:spPr/>
        <p:txBody>
          <a:bodyPr/>
          <a:lstStyle/>
          <a:p>
            <a:fld id="{DEA74815-F04C-7F4F-B5F1-B85D8D8CAEE8}" type="slidenum">
              <a:rPr lang="en-US" smtClean="0"/>
              <a:t>9</a:t>
            </a:fld>
            <a:endParaRPr lang="en-US"/>
          </a:p>
        </p:txBody>
      </p:sp>
    </p:spTree>
    <p:extLst>
      <p:ext uri="{BB962C8B-B14F-4D97-AF65-F5344CB8AC3E}">
        <p14:creationId xmlns:p14="http://schemas.microsoft.com/office/powerpoint/2010/main" val="344202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550DD-8F43-1BB9-5620-C35DAED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0498C-D32A-2823-2285-F8144A9BB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78C4C-A852-EFE4-3F4F-7FEE03454E9D}"/>
              </a:ext>
            </a:extLst>
          </p:cNvPr>
          <p:cNvSpPr>
            <a:spLocks noGrp="1"/>
          </p:cNvSpPr>
          <p:nvPr>
            <p:ph type="body" idx="1"/>
          </p:nvPr>
        </p:nvSpPr>
        <p:spPr/>
        <p:txBody>
          <a:bodyPr/>
          <a:lstStyle/>
          <a:p>
            <a:endParaRPr lang="en-GB"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3B275A9-9034-9F9F-9B4C-3A9D28B2B48C}"/>
              </a:ext>
            </a:extLst>
          </p:cNvPr>
          <p:cNvSpPr>
            <a:spLocks noGrp="1"/>
          </p:cNvSpPr>
          <p:nvPr>
            <p:ph type="sldNum" sz="quarter" idx="5"/>
          </p:nvPr>
        </p:nvSpPr>
        <p:spPr/>
        <p:txBody>
          <a:bodyPr/>
          <a:lstStyle/>
          <a:p>
            <a:fld id="{DEA74815-F04C-7F4F-B5F1-B85D8D8CAEE8}" type="slidenum">
              <a:rPr lang="en-US" smtClean="0"/>
              <a:t>13</a:t>
            </a:fld>
            <a:endParaRPr lang="en-US"/>
          </a:p>
        </p:txBody>
      </p:sp>
    </p:spTree>
    <p:extLst>
      <p:ext uri="{BB962C8B-B14F-4D97-AF65-F5344CB8AC3E}">
        <p14:creationId xmlns:p14="http://schemas.microsoft.com/office/powerpoint/2010/main" val="380793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22FEC-72CF-AE58-5D2B-F662B3E27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2639E-78FA-4FA8-EF03-421EFA81B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A50A8-9905-C283-BE9A-C0E6292E2662}"/>
              </a:ext>
            </a:extLst>
          </p:cNvPr>
          <p:cNvSpPr>
            <a:spLocks noGrp="1"/>
          </p:cNvSpPr>
          <p:nvPr>
            <p:ph type="body" idx="1"/>
          </p:nvPr>
        </p:nvSpPr>
        <p:spPr/>
        <p:txBody>
          <a:bodyPr/>
          <a:lstStyle/>
          <a:p>
            <a:endParaRPr lang="en-GB"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8B059A9-6944-4FF1-6993-4D5304281A69}"/>
              </a:ext>
            </a:extLst>
          </p:cNvPr>
          <p:cNvSpPr>
            <a:spLocks noGrp="1"/>
          </p:cNvSpPr>
          <p:nvPr>
            <p:ph type="sldNum" sz="quarter" idx="5"/>
          </p:nvPr>
        </p:nvSpPr>
        <p:spPr/>
        <p:txBody>
          <a:bodyPr/>
          <a:lstStyle/>
          <a:p>
            <a:fld id="{DEA74815-F04C-7F4F-B5F1-B85D8D8CAEE8}" type="slidenum">
              <a:rPr lang="en-US" smtClean="0"/>
              <a:t>15</a:t>
            </a:fld>
            <a:endParaRPr lang="en-US"/>
          </a:p>
        </p:txBody>
      </p:sp>
    </p:spTree>
    <p:extLst>
      <p:ext uri="{BB962C8B-B14F-4D97-AF65-F5344CB8AC3E}">
        <p14:creationId xmlns:p14="http://schemas.microsoft.com/office/powerpoint/2010/main" val="304949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8578E-2153-12BD-C737-EBC8D2180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4841C-5638-92F9-C224-F3E013E4B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44F8C-1CA9-0DAE-DB20-AFE49EC5B087}"/>
              </a:ext>
            </a:extLst>
          </p:cNvPr>
          <p:cNvSpPr>
            <a:spLocks noGrp="1"/>
          </p:cNvSpPr>
          <p:nvPr>
            <p:ph type="body" idx="1"/>
          </p:nvPr>
        </p:nvSpPr>
        <p:spPr/>
        <p:txBody>
          <a:bodyPr/>
          <a:lstStyle/>
          <a:p>
            <a:pPr lvl="0"/>
            <a:r>
              <a:rPr lang="en-US" sz="1200" kern="1200">
                <a:solidFill>
                  <a:schemeClr val="tx1"/>
                </a:solidFill>
                <a:effectLst/>
                <a:latin typeface="+mn-lt"/>
                <a:ea typeface="+mn-ea"/>
                <a:cs typeface="+mn-cs"/>
              </a:rPr>
              <a:t>Sophos: </a:t>
            </a:r>
            <a:r>
              <a:rPr lang="en-US" sz="1200" u="sng" kern="1200">
                <a:solidFill>
                  <a:schemeClr val="tx1"/>
                </a:solidFill>
                <a:effectLst/>
                <a:latin typeface="+mn-lt"/>
                <a:ea typeface="+mn-ea"/>
                <a:cs typeface="+mn-cs"/>
                <a:hlinkClick r:id="rId3"/>
              </a:rPr>
              <a:t>NICKEL TAPESTRY expands fraudulent worker operations</a:t>
            </a:r>
            <a:endParaRPr lang="en-CA"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Mandiant: </a:t>
            </a:r>
            <a:r>
              <a:rPr lang="en-US" sz="1200" u="sng" kern="1200">
                <a:solidFill>
                  <a:schemeClr val="tx1"/>
                </a:solidFill>
                <a:effectLst/>
                <a:latin typeface="+mn-lt"/>
                <a:ea typeface="+mn-ea"/>
                <a:cs typeface="+mn-cs"/>
                <a:hlinkClick r:id="rId4"/>
              </a:rPr>
              <a:t>Staying a Step Ahead: Mitigating the DPRK IT Worker Threat</a:t>
            </a:r>
            <a:endParaRPr lang="en-CA" sz="1200" kern="1200">
              <a:solidFill>
                <a:schemeClr val="tx1"/>
              </a:solidFill>
              <a:effectLst/>
              <a:latin typeface="+mn-lt"/>
              <a:ea typeface="+mn-ea"/>
              <a:cs typeface="+mn-cs"/>
            </a:endParaRPr>
          </a:p>
          <a:p>
            <a:pPr lvl="0"/>
            <a:r>
              <a:rPr lang="en-US" sz="1200" kern="1200" err="1">
                <a:solidFill>
                  <a:schemeClr val="tx1"/>
                </a:solidFill>
                <a:effectLst/>
                <a:latin typeface="+mn-lt"/>
                <a:ea typeface="+mn-ea"/>
                <a:cs typeface="+mn-cs"/>
              </a:rPr>
              <a:t>ReliaQuest</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5"/>
              </a:rPr>
              <a:t>Threat Spotlight: Red Flags for Red Star Hackers: Hunting for North Korean Insiders</a:t>
            </a:r>
            <a:endParaRPr lang="en-CA" sz="1200" kern="1200">
              <a:solidFill>
                <a:schemeClr val="tx1"/>
              </a:solidFill>
              <a:effectLst/>
              <a:latin typeface="+mn-lt"/>
              <a:ea typeface="+mn-ea"/>
              <a:cs typeface="+mn-cs"/>
            </a:endParaRPr>
          </a:p>
          <a:p>
            <a:pPr lvl="0"/>
            <a:r>
              <a:rPr lang="en-US" sz="1200" kern="1200" err="1">
                <a:solidFill>
                  <a:schemeClr val="tx1"/>
                </a:solidFill>
                <a:effectLst/>
                <a:latin typeface="+mn-lt"/>
                <a:ea typeface="+mn-ea"/>
                <a:cs typeface="+mn-cs"/>
              </a:rPr>
              <a:t>SentinelOne</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6"/>
              </a:rPr>
              <a:t>DPRK IT Workers | A Network of Active Front Companies and Their Links to China</a:t>
            </a:r>
            <a:endParaRPr lang="en-CA"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6BC6A73A-B5F6-AEC2-6B39-4C98EFE8BBF6}"/>
              </a:ext>
            </a:extLst>
          </p:cNvPr>
          <p:cNvSpPr>
            <a:spLocks noGrp="1"/>
          </p:cNvSpPr>
          <p:nvPr>
            <p:ph type="sldNum" sz="quarter" idx="5"/>
          </p:nvPr>
        </p:nvSpPr>
        <p:spPr/>
        <p:txBody>
          <a:bodyPr/>
          <a:lstStyle/>
          <a:p>
            <a:fld id="{DEA74815-F04C-7F4F-B5F1-B85D8D8CAEE8}" type="slidenum">
              <a:rPr lang="en-US" smtClean="0"/>
              <a:t>17</a:t>
            </a:fld>
            <a:endParaRPr lang="en-US"/>
          </a:p>
        </p:txBody>
      </p:sp>
    </p:spTree>
    <p:extLst>
      <p:ext uri="{BB962C8B-B14F-4D97-AF65-F5344CB8AC3E}">
        <p14:creationId xmlns:p14="http://schemas.microsoft.com/office/powerpoint/2010/main" val="251169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Sophos: </a:t>
            </a:r>
            <a:r>
              <a:rPr lang="en-US" sz="1200" u="sng" kern="1200">
                <a:solidFill>
                  <a:schemeClr val="tx1"/>
                </a:solidFill>
                <a:effectLst/>
                <a:latin typeface="+mn-lt"/>
                <a:ea typeface="+mn-ea"/>
                <a:cs typeface="+mn-cs"/>
                <a:hlinkClick r:id="rId3"/>
              </a:rPr>
              <a:t>NICKEL TAPESTRY expands fraudulent worker operations</a:t>
            </a:r>
            <a:endParaRPr lang="en-CA"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Mandiant: </a:t>
            </a:r>
            <a:r>
              <a:rPr lang="en-US" sz="1200" u="sng" kern="1200">
                <a:solidFill>
                  <a:schemeClr val="tx1"/>
                </a:solidFill>
                <a:effectLst/>
                <a:latin typeface="+mn-lt"/>
                <a:ea typeface="+mn-ea"/>
                <a:cs typeface="+mn-cs"/>
                <a:hlinkClick r:id="rId4"/>
              </a:rPr>
              <a:t>Staying a Step Ahead: Mitigating the DPRK IT Worker Threat</a:t>
            </a:r>
            <a:endParaRPr lang="en-CA" sz="1200" kern="1200">
              <a:solidFill>
                <a:schemeClr val="tx1"/>
              </a:solidFill>
              <a:effectLst/>
              <a:latin typeface="+mn-lt"/>
              <a:ea typeface="+mn-ea"/>
              <a:cs typeface="+mn-cs"/>
            </a:endParaRPr>
          </a:p>
          <a:p>
            <a:pPr lvl="0"/>
            <a:r>
              <a:rPr lang="en-US" sz="1200" kern="1200" err="1">
                <a:solidFill>
                  <a:schemeClr val="tx1"/>
                </a:solidFill>
                <a:effectLst/>
                <a:latin typeface="+mn-lt"/>
                <a:ea typeface="+mn-ea"/>
                <a:cs typeface="+mn-cs"/>
              </a:rPr>
              <a:t>ReliaQuest</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5"/>
              </a:rPr>
              <a:t>Threat Spotlight: Red Flags for Red Star Hackers: Hunting for North Korean Insiders</a:t>
            </a:r>
            <a:endParaRPr lang="en-CA" sz="1200" kern="1200">
              <a:solidFill>
                <a:schemeClr val="tx1"/>
              </a:solidFill>
              <a:effectLst/>
              <a:latin typeface="+mn-lt"/>
              <a:ea typeface="+mn-ea"/>
              <a:cs typeface="+mn-cs"/>
            </a:endParaRPr>
          </a:p>
          <a:p>
            <a:pPr lvl="0"/>
            <a:r>
              <a:rPr lang="en-US" sz="1200" kern="1200" err="1">
                <a:solidFill>
                  <a:schemeClr val="tx1"/>
                </a:solidFill>
                <a:effectLst/>
                <a:latin typeface="+mn-lt"/>
                <a:ea typeface="+mn-ea"/>
                <a:cs typeface="+mn-cs"/>
              </a:rPr>
              <a:t>SentinelOne</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6"/>
              </a:rPr>
              <a:t>DPRK IT Workers | A Network of Active Front Companies and Their Links to China</a:t>
            </a:r>
            <a:endParaRPr lang="en-CA"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EA74815-F04C-7F4F-B5F1-B85D8D8CAEE8}" type="slidenum">
              <a:rPr lang="en-US" smtClean="0"/>
              <a:t>18</a:t>
            </a:fld>
            <a:endParaRPr lang="en-US"/>
          </a:p>
        </p:txBody>
      </p:sp>
    </p:spTree>
    <p:extLst>
      <p:ext uri="{BB962C8B-B14F-4D97-AF65-F5344CB8AC3E}">
        <p14:creationId xmlns:p14="http://schemas.microsoft.com/office/powerpoint/2010/main" val="169760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 Ligh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9AD71C-3549-957F-4046-B51D00360314}"/>
              </a:ext>
            </a:extLst>
          </p:cNvPr>
          <p:cNvSpPr>
            <a:spLocks noGrp="1"/>
          </p:cNvSpPr>
          <p:nvPr>
            <p:ph type="title" hasCustomPrompt="1"/>
          </p:nvPr>
        </p:nvSpPr>
        <p:spPr>
          <a:xfrm>
            <a:off x="457199" y="466676"/>
            <a:ext cx="11277601" cy="446084"/>
          </a:xfrm>
        </p:spPr>
        <p:txBody>
          <a:bodyPr/>
          <a:lstStyle>
            <a:lvl1pPr>
              <a:defRPr sz="3200" spc="-50" baseline="0">
                <a:solidFill>
                  <a:schemeClr val="tx2"/>
                </a:solidFill>
              </a:defRPr>
            </a:lvl1pPr>
          </a:lstStyle>
          <a:p>
            <a:r>
              <a:rPr lang="en-US"/>
              <a:t>Click to add title</a:t>
            </a:r>
          </a:p>
        </p:txBody>
      </p:sp>
      <p:sp>
        <p:nvSpPr>
          <p:cNvPr id="7" name="Text Placeholder 6">
            <a:extLst>
              <a:ext uri="{FF2B5EF4-FFF2-40B4-BE49-F238E27FC236}">
                <a16:creationId xmlns:a16="http://schemas.microsoft.com/office/drawing/2014/main" id="{419F2A77-9BE4-F3B1-6206-1475D5C86FF8}"/>
              </a:ext>
            </a:extLst>
          </p:cNvPr>
          <p:cNvSpPr>
            <a:spLocks noGrp="1"/>
          </p:cNvSpPr>
          <p:nvPr>
            <p:ph type="body" sz="quarter" idx="10"/>
          </p:nvPr>
        </p:nvSpPr>
        <p:spPr>
          <a:xfrm>
            <a:off x="457199" y="1600199"/>
            <a:ext cx="11277601" cy="4702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2375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Ligh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9AD71C-3549-957F-4046-B51D00360314}"/>
              </a:ext>
            </a:extLst>
          </p:cNvPr>
          <p:cNvSpPr>
            <a:spLocks noGrp="1"/>
          </p:cNvSpPr>
          <p:nvPr>
            <p:ph type="title" hasCustomPrompt="1"/>
          </p:nvPr>
        </p:nvSpPr>
        <p:spPr>
          <a:xfrm>
            <a:off x="457199" y="466676"/>
            <a:ext cx="11277601" cy="446084"/>
          </a:xfrm>
        </p:spPr>
        <p:txBody>
          <a:bodyPr/>
          <a:lstStyle>
            <a:lvl1pPr>
              <a:defRPr sz="3200" spc="-50" baseline="0">
                <a:solidFill>
                  <a:schemeClr val="tx2"/>
                </a:solidFill>
              </a:defRPr>
            </a:lvl1pPr>
          </a:lstStyle>
          <a:p>
            <a:r>
              <a:rPr lang="en-US"/>
              <a:t>Click to add title</a:t>
            </a:r>
          </a:p>
        </p:txBody>
      </p:sp>
    </p:spTree>
    <p:extLst>
      <p:ext uri="{BB962C8B-B14F-4D97-AF65-F5344CB8AC3E}">
        <p14:creationId xmlns:p14="http://schemas.microsoft.com/office/powerpoint/2010/main" val="8402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4107-EA90-D471-9154-2413E4BFF368}"/>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53EDF6E-7490-7B90-875A-CFC772EC9C62}"/>
              </a:ext>
            </a:extLst>
          </p:cNvPr>
          <p:cNvSpPr>
            <a:spLocks noGrp="1"/>
          </p:cNvSpPr>
          <p:nvPr>
            <p:ph type="body" sz="quarter" idx="14"/>
          </p:nvPr>
        </p:nvSpPr>
        <p:spPr>
          <a:xfrm>
            <a:off x="457199" y="1600200"/>
            <a:ext cx="5406657" cy="4702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2">
            <a:extLst>
              <a:ext uri="{FF2B5EF4-FFF2-40B4-BE49-F238E27FC236}">
                <a16:creationId xmlns:a16="http://schemas.microsoft.com/office/drawing/2014/main" id="{66B5DBAB-76D0-F721-7282-D4B75EC68DB4}"/>
              </a:ext>
            </a:extLst>
          </p:cNvPr>
          <p:cNvSpPr>
            <a:spLocks noGrp="1"/>
          </p:cNvSpPr>
          <p:nvPr>
            <p:ph type="body" sz="quarter" idx="16"/>
          </p:nvPr>
        </p:nvSpPr>
        <p:spPr>
          <a:xfrm>
            <a:off x="6328141" y="1600200"/>
            <a:ext cx="5406657" cy="4702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8566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ist Right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408-2509-F961-E98B-905D3ABBB1C6}"/>
              </a:ext>
            </a:extLst>
          </p:cNvPr>
          <p:cNvSpPr>
            <a:spLocks noGrp="1"/>
          </p:cNvSpPr>
          <p:nvPr>
            <p:ph type="title"/>
          </p:nvPr>
        </p:nvSpPr>
        <p:spPr>
          <a:xfrm>
            <a:off x="613996" y="457201"/>
            <a:ext cx="4560282" cy="5795962"/>
          </a:xfrm>
        </p:spPr>
        <p:txBody>
          <a:bodyPr anchor="ctr">
            <a:noAutofit/>
          </a:bodyPr>
          <a:lstStyle>
            <a:lvl1pPr>
              <a:lnSpc>
                <a:spcPct val="100000"/>
              </a:lnSpc>
              <a:defRPr>
                <a:solidFill>
                  <a:schemeClr val="tx2"/>
                </a:solidFill>
              </a:defRPr>
            </a:lvl1pPr>
          </a:lstStyle>
          <a:p>
            <a:r>
              <a:rPr lang="en-GB"/>
              <a:t>Click to edit Master title style</a:t>
            </a:r>
            <a:endParaRPr lang="en-US"/>
          </a:p>
        </p:txBody>
      </p:sp>
      <p:sp>
        <p:nvSpPr>
          <p:cNvPr id="6" name="Text Placeholder 2">
            <a:extLst>
              <a:ext uri="{FF2B5EF4-FFF2-40B4-BE49-F238E27FC236}">
                <a16:creationId xmlns:a16="http://schemas.microsoft.com/office/drawing/2014/main" id="{6C67CC83-162E-EC7D-89BF-D64051E00998}"/>
              </a:ext>
            </a:extLst>
          </p:cNvPr>
          <p:cNvSpPr>
            <a:spLocks noGrp="1"/>
          </p:cNvSpPr>
          <p:nvPr>
            <p:ph type="body" sz="quarter" idx="16"/>
          </p:nvPr>
        </p:nvSpPr>
        <p:spPr>
          <a:xfrm>
            <a:off x="6102428" y="457201"/>
            <a:ext cx="5632371" cy="579596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210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ist Right - Imag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408-2509-F961-E98B-905D3ABBB1C6}"/>
              </a:ext>
            </a:extLst>
          </p:cNvPr>
          <p:cNvSpPr>
            <a:spLocks noGrp="1"/>
          </p:cNvSpPr>
          <p:nvPr>
            <p:ph type="title"/>
          </p:nvPr>
        </p:nvSpPr>
        <p:spPr>
          <a:xfrm>
            <a:off x="613996" y="457201"/>
            <a:ext cx="4560282" cy="5795962"/>
          </a:xfrm>
        </p:spPr>
        <p:txBody>
          <a:bodyPr anchor="ctr">
            <a:noAutofit/>
          </a:bodyPr>
          <a:lstStyle>
            <a:lvl1pPr>
              <a:lnSpc>
                <a:spcPct val="100000"/>
              </a:lnSpc>
              <a:defRPr>
                <a:solidFill>
                  <a:schemeClr val="tx2"/>
                </a:solidFill>
              </a:defRPr>
            </a:lvl1pPr>
          </a:lstStyle>
          <a:p>
            <a:r>
              <a:rPr lang="en-GB"/>
              <a:t>Click to edit Master title style</a:t>
            </a:r>
            <a:endParaRPr lang="en-US"/>
          </a:p>
        </p:txBody>
      </p:sp>
      <p:sp>
        <p:nvSpPr>
          <p:cNvPr id="3" name="Footer Placeholder 4">
            <a:extLst>
              <a:ext uri="{FF2B5EF4-FFF2-40B4-BE49-F238E27FC236}">
                <a16:creationId xmlns:a16="http://schemas.microsoft.com/office/drawing/2014/main" id="{D9ED6572-721F-F4EC-CB7A-C62A9E75F0B9}"/>
              </a:ext>
            </a:extLst>
          </p:cNvPr>
          <p:cNvSpPr>
            <a:spLocks noGrp="1"/>
          </p:cNvSpPr>
          <p:nvPr>
            <p:ph type="ftr" sz="quarter" idx="3"/>
          </p:nvPr>
        </p:nvSpPr>
        <p:spPr>
          <a:xfrm>
            <a:off x="613996" y="6433442"/>
            <a:ext cx="1536896" cy="295606"/>
          </a:xfrm>
          <a:prstGeom prst="rect">
            <a:avLst/>
          </a:prstGeom>
        </p:spPr>
        <p:txBody>
          <a:bodyPr vert="horz" lIns="0" tIns="0" rIns="0" bIns="0" rtlCol="0" anchor="ctr"/>
          <a:lstStyle>
            <a:lvl1pPr algn="l">
              <a:defRPr sz="900">
                <a:solidFill>
                  <a:schemeClr val="accent6">
                    <a:lumMod val="50000"/>
                  </a:schemeClr>
                </a:solidFill>
                <a:latin typeface="Aptos" panose="020B0004020202020204" pitchFamily="34" charset="0"/>
                <a:cs typeface="Arial" panose="020B0604020202020204" pitchFamily="34" charset="0"/>
              </a:defRPr>
            </a:lvl1pPr>
          </a:lstStyle>
          <a:p>
            <a:r>
              <a:rPr lang="en-US"/>
              <a:t>Sophos Confidential</a:t>
            </a:r>
          </a:p>
        </p:txBody>
      </p:sp>
      <p:sp>
        <p:nvSpPr>
          <p:cNvPr id="5" name="Slide Number Placeholder 5">
            <a:extLst>
              <a:ext uri="{FF2B5EF4-FFF2-40B4-BE49-F238E27FC236}">
                <a16:creationId xmlns:a16="http://schemas.microsoft.com/office/drawing/2014/main" id="{36124F21-CCF7-BD7A-BBD5-217F18A9D4DD}"/>
              </a:ext>
            </a:extLst>
          </p:cNvPr>
          <p:cNvSpPr>
            <a:spLocks noGrp="1"/>
          </p:cNvSpPr>
          <p:nvPr>
            <p:ph type="sldNum" sz="quarter" idx="4"/>
          </p:nvPr>
        </p:nvSpPr>
        <p:spPr>
          <a:xfrm>
            <a:off x="127921" y="6433441"/>
            <a:ext cx="319803" cy="295606"/>
          </a:xfrm>
          <a:prstGeom prst="rect">
            <a:avLst/>
          </a:prstGeom>
        </p:spPr>
        <p:txBody>
          <a:bodyPr vert="horz" wrap="none" lIns="0" tIns="0" rIns="0" bIns="0" rtlCol="0" anchor="ctr"/>
          <a:lstStyle>
            <a:lvl1pPr algn="r">
              <a:defRPr sz="900">
                <a:solidFill>
                  <a:schemeClr val="accent6">
                    <a:lumMod val="50000"/>
                  </a:schemeClr>
                </a:solidFill>
                <a:latin typeface="Aptos" panose="020B0004020202020204" pitchFamily="34" charset="0"/>
                <a:cs typeface="Arial" panose="020B0604020202020204" pitchFamily="34" charset="0"/>
              </a:defRPr>
            </a:lvl1pPr>
          </a:lstStyle>
          <a:p>
            <a:fld id="{529656E8-BAEF-4632-8FE8-F6CB512D0232}" type="slidenum">
              <a:rPr lang="en-US" smtClean="0"/>
              <a:pPr/>
              <a:t>‹#›</a:t>
            </a:fld>
            <a:endParaRPr lang="en-US"/>
          </a:p>
        </p:txBody>
      </p:sp>
      <p:sp>
        <p:nvSpPr>
          <p:cNvPr id="6" name="Text Placeholder 2">
            <a:extLst>
              <a:ext uri="{FF2B5EF4-FFF2-40B4-BE49-F238E27FC236}">
                <a16:creationId xmlns:a16="http://schemas.microsoft.com/office/drawing/2014/main" id="{8B5769E4-FD0B-FFF6-FAB1-3C3C62EEE77B}"/>
              </a:ext>
            </a:extLst>
          </p:cNvPr>
          <p:cNvSpPr>
            <a:spLocks noGrp="1"/>
          </p:cNvSpPr>
          <p:nvPr>
            <p:ph type="body" sz="quarter" idx="16"/>
          </p:nvPr>
        </p:nvSpPr>
        <p:spPr>
          <a:xfrm>
            <a:off x="6102428" y="457201"/>
            <a:ext cx="5632371" cy="579596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805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Content Boxes - Light">
    <p:bg>
      <p:bgPr>
        <a:solidFill>
          <a:srgbClr val="F8F8FA">
            <a:alpha val="69804"/>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408-2509-F961-E98B-905D3ABBB1C6}"/>
              </a:ext>
            </a:extLst>
          </p:cNvPr>
          <p:cNvSpPr>
            <a:spLocks noGrp="1"/>
          </p:cNvSpPr>
          <p:nvPr>
            <p:ph type="title"/>
          </p:nvPr>
        </p:nvSpPr>
        <p:spPr>
          <a:xfrm>
            <a:off x="457200" y="455632"/>
            <a:ext cx="3077218" cy="5846233"/>
          </a:xfrm>
        </p:spPr>
        <p:txBody>
          <a:bodyPr anchor="ctr">
            <a:noAutofit/>
          </a:bodyPr>
          <a:lstStyle>
            <a:lvl1pPr>
              <a:defRPr>
                <a:solidFill>
                  <a:schemeClr val="tx2"/>
                </a:solidFill>
                <a:latin typeface="Aptos"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7981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6 Content Boxes - Light">
    <p:bg>
      <p:bgPr>
        <a:solidFill>
          <a:srgbClr val="F8F8FA">
            <a:alpha val="69804"/>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408-2509-F961-E98B-905D3ABBB1C6}"/>
              </a:ext>
            </a:extLst>
          </p:cNvPr>
          <p:cNvSpPr>
            <a:spLocks noGrp="1"/>
          </p:cNvSpPr>
          <p:nvPr>
            <p:ph type="title"/>
          </p:nvPr>
        </p:nvSpPr>
        <p:spPr>
          <a:xfrm>
            <a:off x="457200" y="455632"/>
            <a:ext cx="3077218" cy="5846233"/>
          </a:xfrm>
        </p:spPr>
        <p:txBody>
          <a:bodyPr anchor="ctr">
            <a:noAutofit/>
          </a:bodyPr>
          <a:lstStyle>
            <a:lvl1pPr>
              <a:defRPr>
                <a:solidFill>
                  <a:schemeClr val="tx2"/>
                </a:solidFill>
                <a:latin typeface="Aptos" panose="020B0004020202020204" pitchFamily="34" charset="0"/>
              </a:defRPr>
            </a:lvl1pPr>
          </a:lstStyle>
          <a:p>
            <a:r>
              <a:rPr lang="en-GB"/>
              <a:t>Click to edit Master title style</a:t>
            </a:r>
            <a:endParaRPr lang="en-US"/>
          </a:p>
        </p:txBody>
      </p:sp>
      <p:sp>
        <p:nvSpPr>
          <p:cNvPr id="8" name="Rounded Rectangle 2">
            <a:extLst>
              <a:ext uri="{FF2B5EF4-FFF2-40B4-BE49-F238E27FC236}">
                <a16:creationId xmlns:a16="http://schemas.microsoft.com/office/drawing/2014/main" id="{EE909EF3-1270-87AC-1847-5559277C1109}"/>
              </a:ext>
            </a:extLst>
          </p:cNvPr>
          <p:cNvSpPr/>
          <p:nvPr/>
        </p:nvSpPr>
        <p:spPr>
          <a:xfrm>
            <a:off x="6408511" y="395770"/>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9" name="Rounded Rectangle 3">
            <a:extLst>
              <a:ext uri="{FF2B5EF4-FFF2-40B4-BE49-F238E27FC236}">
                <a16:creationId xmlns:a16="http://schemas.microsoft.com/office/drawing/2014/main" id="{37815B6F-2D25-8786-CB8F-11E4FB9639C8}"/>
              </a:ext>
            </a:extLst>
          </p:cNvPr>
          <p:cNvSpPr/>
          <p:nvPr/>
        </p:nvSpPr>
        <p:spPr>
          <a:xfrm>
            <a:off x="9143427" y="395770"/>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10" name="Rounded Rectangle 6">
            <a:extLst>
              <a:ext uri="{FF2B5EF4-FFF2-40B4-BE49-F238E27FC236}">
                <a16:creationId xmlns:a16="http://schemas.microsoft.com/office/drawing/2014/main" id="{ED7A1AEC-3C0C-4774-9809-41FAC98DEDE2}"/>
              </a:ext>
            </a:extLst>
          </p:cNvPr>
          <p:cNvSpPr/>
          <p:nvPr/>
        </p:nvSpPr>
        <p:spPr>
          <a:xfrm>
            <a:off x="6408511" y="3433233"/>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11" name="Rounded Rectangle 8">
            <a:extLst>
              <a:ext uri="{FF2B5EF4-FFF2-40B4-BE49-F238E27FC236}">
                <a16:creationId xmlns:a16="http://schemas.microsoft.com/office/drawing/2014/main" id="{D12A5789-B6BF-C615-9E80-7E0B6EE5E868}"/>
              </a:ext>
            </a:extLst>
          </p:cNvPr>
          <p:cNvSpPr/>
          <p:nvPr/>
        </p:nvSpPr>
        <p:spPr>
          <a:xfrm>
            <a:off x="9143427" y="3433233"/>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29" name="Rounded Rectangle 2">
            <a:extLst>
              <a:ext uri="{FF2B5EF4-FFF2-40B4-BE49-F238E27FC236}">
                <a16:creationId xmlns:a16="http://schemas.microsoft.com/office/drawing/2014/main" id="{B0E5FDC0-9F11-9B25-4381-E9D9857AA896}"/>
              </a:ext>
            </a:extLst>
          </p:cNvPr>
          <p:cNvSpPr/>
          <p:nvPr userDrawn="1"/>
        </p:nvSpPr>
        <p:spPr>
          <a:xfrm>
            <a:off x="3677961" y="394203"/>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30" name="Rounded Rectangle 6">
            <a:extLst>
              <a:ext uri="{FF2B5EF4-FFF2-40B4-BE49-F238E27FC236}">
                <a16:creationId xmlns:a16="http://schemas.microsoft.com/office/drawing/2014/main" id="{D50713DB-84F6-B0B4-C430-2AC50DF40CB9}"/>
              </a:ext>
            </a:extLst>
          </p:cNvPr>
          <p:cNvSpPr/>
          <p:nvPr userDrawn="1"/>
        </p:nvSpPr>
        <p:spPr>
          <a:xfrm>
            <a:off x="3677961" y="3431666"/>
            <a:ext cx="2591373" cy="292608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4" name="Text Placeholder 21">
            <a:extLst>
              <a:ext uri="{FF2B5EF4-FFF2-40B4-BE49-F238E27FC236}">
                <a16:creationId xmlns:a16="http://schemas.microsoft.com/office/drawing/2014/main" id="{00ECF379-3BE3-EAD4-A93F-1D931543A7F5}"/>
              </a:ext>
            </a:extLst>
          </p:cNvPr>
          <p:cNvSpPr>
            <a:spLocks noGrp="1"/>
          </p:cNvSpPr>
          <p:nvPr>
            <p:ph type="body" sz="quarter" idx="12"/>
          </p:nvPr>
        </p:nvSpPr>
        <p:spPr>
          <a:xfrm>
            <a:off x="6470104" y="1867104"/>
            <a:ext cx="2467422"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5" name="Text Placeholder 21">
            <a:extLst>
              <a:ext uri="{FF2B5EF4-FFF2-40B4-BE49-F238E27FC236}">
                <a16:creationId xmlns:a16="http://schemas.microsoft.com/office/drawing/2014/main" id="{2B52FDB6-7F78-DE0E-4B9B-AD72A7A7AF93}"/>
              </a:ext>
            </a:extLst>
          </p:cNvPr>
          <p:cNvSpPr>
            <a:spLocks noGrp="1"/>
          </p:cNvSpPr>
          <p:nvPr>
            <p:ph type="body" sz="quarter" idx="14"/>
          </p:nvPr>
        </p:nvSpPr>
        <p:spPr>
          <a:xfrm>
            <a:off x="3739558" y="1867104"/>
            <a:ext cx="2468879"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12" name="Text Placeholder 21">
            <a:extLst>
              <a:ext uri="{FF2B5EF4-FFF2-40B4-BE49-F238E27FC236}">
                <a16:creationId xmlns:a16="http://schemas.microsoft.com/office/drawing/2014/main" id="{492335C2-9FD7-7CBE-2518-BAF97DEF6D1A}"/>
              </a:ext>
            </a:extLst>
          </p:cNvPr>
          <p:cNvSpPr>
            <a:spLocks noGrp="1"/>
          </p:cNvSpPr>
          <p:nvPr>
            <p:ph type="body" sz="quarter" idx="18"/>
          </p:nvPr>
        </p:nvSpPr>
        <p:spPr>
          <a:xfrm>
            <a:off x="9199449" y="1867104"/>
            <a:ext cx="2468879"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13" name="Text Placeholder 21">
            <a:extLst>
              <a:ext uri="{FF2B5EF4-FFF2-40B4-BE49-F238E27FC236}">
                <a16:creationId xmlns:a16="http://schemas.microsoft.com/office/drawing/2014/main" id="{7FB5EEF9-C7FF-599B-7042-522CBAD30C92}"/>
              </a:ext>
            </a:extLst>
          </p:cNvPr>
          <p:cNvSpPr>
            <a:spLocks noGrp="1"/>
          </p:cNvSpPr>
          <p:nvPr>
            <p:ph type="body" sz="quarter" idx="22"/>
          </p:nvPr>
        </p:nvSpPr>
        <p:spPr>
          <a:xfrm>
            <a:off x="6470104" y="4880128"/>
            <a:ext cx="2467422"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14" name="Text Placeholder 21">
            <a:extLst>
              <a:ext uri="{FF2B5EF4-FFF2-40B4-BE49-F238E27FC236}">
                <a16:creationId xmlns:a16="http://schemas.microsoft.com/office/drawing/2014/main" id="{7FDF4731-3155-3F8B-FE52-32F8449E3F29}"/>
              </a:ext>
            </a:extLst>
          </p:cNvPr>
          <p:cNvSpPr>
            <a:spLocks noGrp="1"/>
          </p:cNvSpPr>
          <p:nvPr>
            <p:ph type="body" sz="quarter" idx="23"/>
          </p:nvPr>
        </p:nvSpPr>
        <p:spPr>
          <a:xfrm>
            <a:off x="3739558" y="4880128"/>
            <a:ext cx="2468879"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15" name="Text Placeholder 21">
            <a:extLst>
              <a:ext uri="{FF2B5EF4-FFF2-40B4-BE49-F238E27FC236}">
                <a16:creationId xmlns:a16="http://schemas.microsoft.com/office/drawing/2014/main" id="{3A88FE90-3633-2191-C3BE-674A37F840A2}"/>
              </a:ext>
            </a:extLst>
          </p:cNvPr>
          <p:cNvSpPr>
            <a:spLocks noGrp="1"/>
          </p:cNvSpPr>
          <p:nvPr>
            <p:ph type="body" sz="quarter" idx="24"/>
          </p:nvPr>
        </p:nvSpPr>
        <p:spPr>
          <a:xfrm>
            <a:off x="9199449" y="4880128"/>
            <a:ext cx="2468879" cy="1396601"/>
          </a:xfrm>
          <a:noFill/>
        </p:spPr>
        <p:txBody>
          <a:bodyPr wrap="square">
            <a:noAutofit/>
          </a:bodyPr>
          <a:lstStyle>
            <a:lvl1pPr marL="0" indent="0" algn="ctr">
              <a:lnSpc>
                <a:spcPct val="114000"/>
              </a:lnSpc>
              <a:spcBef>
                <a:spcPts val="600"/>
              </a:spcBef>
              <a:buNone/>
              <a:defRPr lang="en-US" sz="1200" dirty="0" smtClean="0">
                <a:solidFill>
                  <a:schemeClr val="tx1"/>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110000"/>
              </a:lnSpc>
            </a:pPr>
            <a:r>
              <a:rPr lang="en-GB"/>
              <a:t>Click to edit Master text styles</a:t>
            </a:r>
          </a:p>
        </p:txBody>
      </p:sp>
      <p:sp>
        <p:nvSpPr>
          <p:cNvPr id="16" name="Text Placeholder 17">
            <a:extLst>
              <a:ext uri="{FF2B5EF4-FFF2-40B4-BE49-F238E27FC236}">
                <a16:creationId xmlns:a16="http://schemas.microsoft.com/office/drawing/2014/main" id="{57ADA164-44F9-F404-735E-82EFF0B3F492}"/>
              </a:ext>
            </a:extLst>
          </p:cNvPr>
          <p:cNvSpPr>
            <a:spLocks noGrp="1"/>
          </p:cNvSpPr>
          <p:nvPr>
            <p:ph type="body" sz="quarter" idx="11"/>
          </p:nvPr>
        </p:nvSpPr>
        <p:spPr>
          <a:xfrm>
            <a:off x="6470104" y="455632"/>
            <a:ext cx="2467422"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
        <p:nvSpPr>
          <p:cNvPr id="17" name="Text Placeholder 17">
            <a:extLst>
              <a:ext uri="{FF2B5EF4-FFF2-40B4-BE49-F238E27FC236}">
                <a16:creationId xmlns:a16="http://schemas.microsoft.com/office/drawing/2014/main" id="{CD1A9BAB-C905-0C39-7A4B-829DA077EDEB}"/>
              </a:ext>
            </a:extLst>
          </p:cNvPr>
          <p:cNvSpPr>
            <a:spLocks noGrp="1"/>
          </p:cNvSpPr>
          <p:nvPr>
            <p:ph type="body" sz="quarter" idx="13"/>
          </p:nvPr>
        </p:nvSpPr>
        <p:spPr>
          <a:xfrm>
            <a:off x="3739557" y="455632"/>
            <a:ext cx="2466219"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
        <p:nvSpPr>
          <p:cNvPr id="19" name="Text Placeholder 17">
            <a:extLst>
              <a:ext uri="{FF2B5EF4-FFF2-40B4-BE49-F238E27FC236}">
                <a16:creationId xmlns:a16="http://schemas.microsoft.com/office/drawing/2014/main" id="{BAC790A8-1BB0-CBED-0576-8CBAF0638F84}"/>
              </a:ext>
            </a:extLst>
          </p:cNvPr>
          <p:cNvSpPr>
            <a:spLocks noGrp="1"/>
          </p:cNvSpPr>
          <p:nvPr>
            <p:ph type="body" sz="quarter" idx="17"/>
          </p:nvPr>
        </p:nvSpPr>
        <p:spPr>
          <a:xfrm>
            <a:off x="9199449" y="455632"/>
            <a:ext cx="2473200"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
        <p:nvSpPr>
          <p:cNvPr id="20" name="Text Placeholder 17">
            <a:extLst>
              <a:ext uri="{FF2B5EF4-FFF2-40B4-BE49-F238E27FC236}">
                <a16:creationId xmlns:a16="http://schemas.microsoft.com/office/drawing/2014/main" id="{C2B94BBC-3615-F07C-2873-B78472185681}"/>
              </a:ext>
            </a:extLst>
          </p:cNvPr>
          <p:cNvSpPr>
            <a:spLocks noGrp="1"/>
          </p:cNvSpPr>
          <p:nvPr>
            <p:ph type="body" sz="quarter" idx="25"/>
          </p:nvPr>
        </p:nvSpPr>
        <p:spPr>
          <a:xfrm>
            <a:off x="6470104" y="3469543"/>
            <a:ext cx="2467422"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
        <p:nvSpPr>
          <p:cNvPr id="21" name="Text Placeholder 17">
            <a:extLst>
              <a:ext uri="{FF2B5EF4-FFF2-40B4-BE49-F238E27FC236}">
                <a16:creationId xmlns:a16="http://schemas.microsoft.com/office/drawing/2014/main" id="{046047C5-6D7A-1D31-8034-0E1FF6D56A24}"/>
              </a:ext>
            </a:extLst>
          </p:cNvPr>
          <p:cNvSpPr>
            <a:spLocks noGrp="1"/>
          </p:cNvSpPr>
          <p:nvPr>
            <p:ph type="body" sz="quarter" idx="26"/>
          </p:nvPr>
        </p:nvSpPr>
        <p:spPr>
          <a:xfrm>
            <a:off x="3739557" y="3469543"/>
            <a:ext cx="2466219"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
        <p:nvSpPr>
          <p:cNvPr id="35" name="Text Placeholder 17">
            <a:extLst>
              <a:ext uri="{FF2B5EF4-FFF2-40B4-BE49-F238E27FC236}">
                <a16:creationId xmlns:a16="http://schemas.microsoft.com/office/drawing/2014/main" id="{EDA337F3-F90A-A4CA-F813-5825DEBEED87}"/>
              </a:ext>
            </a:extLst>
          </p:cNvPr>
          <p:cNvSpPr>
            <a:spLocks noGrp="1"/>
          </p:cNvSpPr>
          <p:nvPr>
            <p:ph type="body" sz="quarter" idx="27"/>
          </p:nvPr>
        </p:nvSpPr>
        <p:spPr>
          <a:xfrm>
            <a:off x="9199449" y="3469543"/>
            <a:ext cx="2473200" cy="1354894"/>
          </a:xfrm>
          <a:noFill/>
        </p:spPr>
        <p:txBody>
          <a:bodyPr wrap="square" anchor="b">
            <a:noAutofit/>
          </a:bodyPr>
          <a:lstStyle>
            <a:lvl1pPr marL="0" indent="0" algn="ctr" defTabSz="914400" rtl="0" eaLnBrk="1" latinLnBrk="0" hangingPunct="1">
              <a:lnSpc>
                <a:spcPct val="90000"/>
              </a:lnSpc>
              <a:spcBef>
                <a:spcPts val="0"/>
              </a:spcBef>
              <a:buNone/>
              <a:defRPr lang="en-US" sz="1800" b="1" kern="1200" dirty="0">
                <a:solidFill>
                  <a:schemeClr val="tx2"/>
                </a:solidFill>
                <a:latin typeface="Aptos" panose="020B0004020202020204" pitchFamily="34" charset="0"/>
                <a:ea typeface="Verdana" panose="020B0604030504040204" pitchFamily="34" charset="0"/>
                <a:cs typeface="Arial" panose="020B0604020202020204" pitchFamily="34" charset="0"/>
              </a:defRPr>
            </a:lvl1pPr>
            <a:lvl2pPr>
              <a:defRPr lang="en-US" dirty="0" smtClean="0"/>
            </a:lvl2pPr>
            <a:lvl3pPr>
              <a:defRPr lang="en-US" sz="1800" dirty="0" smtClean="0"/>
            </a:lvl3pPr>
            <a:lvl4pPr>
              <a:defRPr lang="en-US" sz="1800" dirty="0" smtClean="0"/>
            </a:lvl4pPr>
            <a:lvl5pPr>
              <a:defRPr lang="en-US" sz="1800" dirty="0"/>
            </a:lvl5pPr>
          </a:lstStyle>
          <a:p>
            <a:pPr marL="0" lvl="0" algn="ctr">
              <a:lnSpc>
                <a:spcPct val="90000"/>
              </a:lnSpc>
            </a:pPr>
            <a:r>
              <a:rPr lang="en-GB"/>
              <a:t>Click to edit Master text styles</a:t>
            </a:r>
          </a:p>
        </p:txBody>
      </p:sp>
    </p:spTree>
    <p:extLst>
      <p:ext uri="{BB962C8B-B14F-4D97-AF65-F5344CB8AC3E}">
        <p14:creationId xmlns:p14="http://schemas.microsoft.com/office/powerpoint/2010/main" val="322660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Slide with Tagline">
    <p:bg>
      <p:bgPr>
        <a:gradFill flip="none" rotWithShape="1">
          <a:gsLst>
            <a:gs pos="100000">
              <a:srgbClr val="10037C"/>
            </a:gs>
            <a:gs pos="21000">
              <a:schemeClr val="tx2"/>
            </a:gs>
          </a:gsLst>
          <a:lin ang="13500000" scaled="1"/>
          <a:tileRect/>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DFF1EC-E7D6-9E21-8BF6-07C8A7F169C3}"/>
              </a:ext>
            </a:extLst>
          </p:cNvPr>
          <p:cNvGrpSpPr/>
          <p:nvPr userDrawn="1"/>
        </p:nvGrpSpPr>
        <p:grpSpPr>
          <a:xfrm>
            <a:off x="2757487" y="2897275"/>
            <a:ext cx="6677025" cy="1063451"/>
            <a:chOff x="2757487" y="2897275"/>
            <a:chExt cx="6677025" cy="1063451"/>
          </a:xfrm>
        </p:grpSpPr>
        <p:pic>
          <p:nvPicPr>
            <p:cNvPr id="4" name="Graphic 3">
              <a:extLst>
                <a:ext uri="{FF2B5EF4-FFF2-40B4-BE49-F238E27FC236}">
                  <a16:creationId xmlns:a16="http://schemas.microsoft.com/office/drawing/2014/main" id="{CCFDF44C-4870-59E4-3EA3-FE4CAEC938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2841" y="3736289"/>
              <a:ext cx="4658779" cy="224437"/>
            </a:xfrm>
            <a:prstGeom prst="rect">
              <a:avLst/>
            </a:prstGeom>
          </p:spPr>
        </p:pic>
        <p:pic>
          <p:nvPicPr>
            <p:cNvPr id="2" name="Graphic 1">
              <a:extLst>
                <a:ext uri="{FF2B5EF4-FFF2-40B4-BE49-F238E27FC236}">
                  <a16:creationId xmlns:a16="http://schemas.microsoft.com/office/drawing/2014/main" id="{EA782C76-E8CB-60C8-93A6-C26CD081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57487" y="2897275"/>
              <a:ext cx="6677025" cy="632679"/>
            </a:xfrm>
            <a:prstGeom prst="rect">
              <a:avLst/>
            </a:prstGeom>
          </p:spPr>
        </p:pic>
      </p:grpSp>
    </p:spTree>
    <p:extLst>
      <p:ext uri="{BB962C8B-B14F-4D97-AF65-F5344CB8AC3E}">
        <p14:creationId xmlns:p14="http://schemas.microsoft.com/office/powerpoint/2010/main" val="13603227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8A057-617D-D61B-F814-D0292F567634}"/>
              </a:ext>
            </a:extLst>
          </p:cNvPr>
          <p:cNvSpPr>
            <a:spLocks noGrp="1"/>
          </p:cNvSpPr>
          <p:nvPr>
            <p:ph type="title"/>
          </p:nvPr>
        </p:nvSpPr>
        <p:spPr>
          <a:xfrm>
            <a:off x="457199" y="466676"/>
            <a:ext cx="11277601" cy="446084"/>
          </a:xfrm>
          <a:prstGeom prst="rect">
            <a:avLst/>
          </a:prstGeom>
        </p:spPr>
        <p:txBody>
          <a:bodyPr vert="horz" lIns="0" tIns="0" rIns="0" bIns="0" rtlCol="0" anchor="t">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2819ED-E0B3-6AB6-7C7F-AAAE0F8ABFB8}"/>
              </a:ext>
            </a:extLst>
          </p:cNvPr>
          <p:cNvSpPr>
            <a:spLocks noGrp="1"/>
          </p:cNvSpPr>
          <p:nvPr>
            <p:ph type="body" idx="1"/>
          </p:nvPr>
        </p:nvSpPr>
        <p:spPr>
          <a:xfrm>
            <a:off x="457199" y="1600200"/>
            <a:ext cx="11277601" cy="45767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5071358"/>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5" r:id="rId3"/>
    <p:sldLayoutId id="2147483676" r:id="rId4"/>
    <p:sldLayoutId id="2147483679" r:id="rId5"/>
    <p:sldLayoutId id="2147483681" r:id="rId6"/>
    <p:sldLayoutId id="2147483791" r:id="rId7"/>
    <p:sldLayoutId id="2147483690" r:id="rId8"/>
  </p:sldLayoutIdLst>
  <p:hf hdr="0" dt="0"/>
  <p:txStyles>
    <p:titleStyle>
      <a:lvl1pPr algn="l" defTabSz="914400" rtl="0" eaLnBrk="1" latinLnBrk="0" hangingPunct="1">
        <a:lnSpc>
          <a:spcPct val="90000"/>
        </a:lnSpc>
        <a:spcBef>
          <a:spcPct val="0"/>
        </a:spcBef>
        <a:buNone/>
        <a:defRPr sz="3200" b="1" kern="1200" spc="-50" baseline="0">
          <a:solidFill>
            <a:schemeClr val="tx2"/>
          </a:solidFill>
          <a:latin typeface="Aptos" panose="020B0004020202020204" pitchFamily="34" charset="0"/>
          <a:ea typeface="+mj-ea"/>
          <a:cs typeface="+mj-cs"/>
        </a:defRPr>
      </a:lvl1pPr>
    </p:titleStyle>
    <p:body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76">
          <p15:clr>
            <a:srgbClr val="F26B43"/>
          </p15:clr>
        </p15:guide>
        <p15:guide id="4" pos="144">
          <p15:clr>
            <a:srgbClr val="F26B43"/>
          </p15:clr>
        </p15:guide>
        <p15:guide id="5" pos="284">
          <p15:clr>
            <a:srgbClr val="F26B43"/>
          </p15:clr>
        </p15:guide>
        <p15:guide id="6" orient="horz" pos="288">
          <p15:clr>
            <a:srgbClr val="F26B43"/>
          </p15:clr>
        </p15:guide>
        <p15:guide id="7" pos="7392">
          <p15:clr>
            <a:srgbClr val="F26B43"/>
          </p15:clr>
        </p15:guide>
        <p15:guide id="8" pos="7536">
          <p15:clr>
            <a:srgbClr val="F26B43"/>
          </p15:clr>
        </p15:guide>
        <p15:guide id="9" orient="horz" pos="1008">
          <p15:clr>
            <a:srgbClr val="F26B43"/>
          </p15:clr>
        </p15:guide>
        <p15:guide id="10"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10D1-6F70-4DFA-BE37-ACAC4EF0C6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54FF04-3065-C586-C8F8-6DBEFFE0421F}"/>
              </a:ext>
            </a:extLst>
          </p:cNvPr>
          <p:cNvSpPr>
            <a:spLocks noGrp="1"/>
          </p:cNvSpPr>
          <p:nvPr>
            <p:ph type="title"/>
          </p:nvPr>
        </p:nvSpPr>
        <p:spPr>
          <a:xfrm>
            <a:off x="613704" y="2793573"/>
            <a:ext cx="8444621" cy="910919"/>
          </a:xfrm>
        </p:spPr>
        <p:txBody>
          <a:bodyPr/>
          <a:lstStyle/>
          <a:p>
            <a:r>
              <a:rPr lang="en-US" sz="4400" dirty="0"/>
              <a:t>North Korean </a:t>
            </a:r>
            <a:br>
              <a:rPr lang="en-US" sz="4400" dirty="0"/>
            </a:br>
            <a:r>
              <a:rPr lang="en-US" sz="4400" dirty="0"/>
              <a:t>IT Worker Fraud</a:t>
            </a:r>
          </a:p>
        </p:txBody>
      </p:sp>
      <p:sp>
        <p:nvSpPr>
          <p:cNvPr id="12" name="Text Placeholder 4">
            <a:extLst>
              <a:ext uri="{FF2B5EF4-FFF2-40B4-BE49-F238E27FC236}">
                <a16:creationId xmlns:a16="http://schemas.microsoft.com/office/drawing/2014/main" id="{F401FC71-2D27-2E40-2EEF-842A6D5DBEBF}"/>
              </a:ext>
            </a:extLst>
          </p:cNvPr>
          <p:cNvSpPr txBox="1">
            <a:spLocks/>
          </p:cNvSpPr>
          <p:nvPr/>
        </p:nvSpPr>
        <p:spPr>
          <a:xfrm>
            <a:off x="494889" y="5513261"/>
            <a:ext cx="7078773" cy="1271587"/>
          </a:xfrm>
          <a:prstGeom prst="rect">
            <a:avLst/>
          </a:prstGeom>
        </p:spPr>
        <p:txBody>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spcBef>
                <a:spcPts val="0"/>
              </a:spcBef>
              <a:buNone/>
            </a:pPr>
            <a:r>
              <a:rPr lang="en-US" dirty="0"/>
              <a:t>CISO Playbook</a:t>
            </a:r>
          </a:p>
          <a:p>
            <a:pPr marL="45720" indent="0">
              <a:spcBef>
                <a:spcPts val="0"/>
              </a:spcBef>
              <a:buNone/>
            </a:pPr>
            <a:r>
              <a:rPr lang="en-US" dirty="0"/>
              <a:t>October 2025</a:t>
            </a:r>
          </a:p>
          <a:p>
            <a:pPr marL="45720" indent="0">
              <a:spcBef>
                <a:spcPts val="0"/>
              </a:spcBef>
              <a:buNone/>
            </a:pPr>
            <a:endParaRPr lang="en-US" dirty="0"/>
          </a:p>
        </p:txBody>
      </p:sp>
      <p:pic>
        <p:nvPicPr>
          <p:cNvPr id="5" name="Graphic 4">
            <a:extLst>
              <a:ext uri="{FF2B5EF4-FFF2-40B4-BE49-F238E27FC236}">
                <a16:creationId xmlns:a16="http://schemas.microsoft.com/office/drawing/2014/main" id="{0D5F0024-9BAC-956D-925C-E484C81910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04" y="5287109"/>
            <a:ext cx="2358760" cy="202706"/>
          </a:xfrm>
          <a:prstGeom prst="rect">
            <a:avLst/>
          </a:prstGeom>
        </p:spPr>
      </p:pic>
      <p:sp>
        <p:nvSpPr>
          <p:cNvPr id="2" name="TextBox 1">
            <a:extLst>
              <a:ext uri="{FF2B5EF4-FFF2-40B4-BE49-F238E27FC236}">
                <a16:creationId xmlns:a16="http://schemas.microsoft.com/office/drawing/2014/main" id="{16DB59E0-B6E2-93B5-3A3E-4A3E871578B6}"/>
              </a:ext>
            </a:extLst>
          </p:cNvPr>
          <p:cNvSpPr txBox="1"/>
          <p:nvPr/>
        </p:nvSpPr>
        <p:spPr>
          <a:xfrm>
            <a:off x="4923692" y="1254369"/>
            <a:ext cx="0" cy="0"/>
          </a:xfrm>
          <a:prstGeom prst="rect">
            <a:avLst/>
          </a:prstGeom>
          <a:noFill/>
        </p:spPr>
        <p:txBody>
          <a:bodyPr wrap="none" lIns="0" tIns="0" rIns="0" bIns="0" rtlCol="0">
            <a:noAutofit/>
          </a:bodyPr>
          <a:lstStyle/>
          <a:p>
            <a:pPr marL="228600" marR="0" indent="-182880" algn="l" defTabSz="914400" rtl="0" eaLnBrk="1" fontAlgn="auto" latinLnBrk="0" hangingPunct="1">
              <a:lnSpc>
                <a:spcPct val="100000"/>
              </a:lnSpc>
              <a:spcBef>
                <a:spcPts val="600"/>
              </a:spcBef>
              <a:spcAft>
                <a:spcPts val="0"/>
              </a:spcAft>
              <a:buClr>
                <a:srgbClr val="2006F7"/>
              </a:buClr>
              <a:buSzTx/>
              <a:buFont typeface="Arial" panose="020B0604020202020204" pitchFamily="34" charset="0"/>
              <a:buChar char="•"/>
              <a:tabLst/>
            </a:pPr>
            <a:endParaRPr kumimoji="0" lang="en-US" sz="1800" b="0" i="0" u="none" strike="noStrike" kern="1200" cap="none" spc="0" normalizeH="0" baseline="0" noProof="0" dirty="0" err="1">
              <a:ln>
                <a:noFill/>
              </a:ln>
              <a:solidFill>
                <a:srgbClr val="001A47"/>
              </a:solidFill>
              <a:effectLst/>
              <a:uLnTx/>
              <a:uFillTx/>
              <a:latin typeface="Aptos" panose="020B0004020202020204" pitchFamily="34" charset="0"/>
              <a:ea typeface="+mn-ea"/>
              <a:cs typeface="+mn-cs"/>
            </a:endParaRPr>
          </a:p>
        </p:txBody>
      </p:sp>
    </p:spTree>
    <p:custDataLst>
      <p:tags r:id="rId1"/>
    </p:custDataLst>
    <p:extLst>
      <p:ext uri="{BB962C8B-B14F-4D97-AF65-F5344CB8AC3E}">
        <p14:creationId xmlns:p14="http://schemas.microsoft.com/office/powerpoint/2010/main" val="401537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487D-7D2F-5FB3-8E60-627B2443DC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3541FC-5D0D-86E1-9BB8-66E0498C6597}"/>
              </a:ext>
            </a:extLst>
          </p:cNvPr>
          <p:cNvSpPr>
            <a:spLocks noGrp="1"/>
          </p:cNvSpPr>
          <p:nvPr>
            <p:ph type="title"/>
          </p:nvPr>
        </p:nvSpPr>
        <p:spPr>
          <a:xfrm>
            <a:off x="457199" y="455633"/>
            <a:ext cx="7038110" cy="567051"/>
          </a:xfrm>
        </p:spPr>
        <p:txBody>
          <a:bodyPr/>
          <a:lstStyle/>
          <a:p>
            <a:pPr>
              <a:lnSpc>
                <a:spcPct val="100000"/>
              </a:lnSpc>
            </a:pPr>
            <a:r>
              <a:rPr lang="en-GB"/>
              <a:t>Steps to Verify Candidates</a:t>
            </a:r>
          </a:p>
        </p:txBody>
      </p:sp>
      <p:sp>
        <p:nvSpPr>
          <p:cNvPr id="2" name="Slide Number Placeholder 1">
            <a:extLst>
              <a:ext uri="{FF2B5EF4-FFF2-40B4-BE49-F238E27FC236}">
                <a16:creationId xmlns:a16="http://schemas.microsoft.com/office/drawing/2014/main" id="{807AE127-D58D-6D2D-1077-CD387E3B8817}"/>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573C74A4-91D5-F8DD-8C99-7BED631764A1}"/>
              </a:ext>
            </a:extLst>
          </p:cNvPr>
          <p:cNvSpPr txBox="1">
            <a:spLocks/>
          </p:cNvSpPr>
          <p:nvPr/>
        </p:nvSpPr>
        <p:spPr>
          <a:xfrm>
            <a:off x="564865" y="1791721"/>
            <a:ext cx="4487902" cy="421292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t>The area code for company phone numbers or listed on websites does not match purported locations of company offices</a:t>
            </a:r>
          </a:p>
          <a:p>
            <a:pPr>
              <a:lnSpc>
                <a:spcPct val="110000"/>
              </a:lnSpc>
            </a:pPr>
            <a:r>
              <a:rPr lang="en-US"/>
              <a:t>Company addresses in work history map to residential properties rather than office buildings</a:t>
            </a:r>
          </a:p>
          <a:p>
            <a:pPr>
              <a:lnSpc>
                <a:spcPct val="110000"/>
              </a:lnSpc>
            </a:pPr>
            <a:r>
              <a:rPr lang="en-US"/>
              <a:t>Aspirational quotes and promotional phrases on profiles or company websites appear disjointed and clumsily written</a:t>
            </a:r>
          </a:p>
        </p:txBody>
      </p:sp>
      <p:sp>
        <p:nvSpPr>
          <p:cNvPr id="25" name="TextBox 24">
            <a:extLst>
              <a:ext uri="{FF2B5EF4-FFF2-40B4-BE49-F238E27FC236}">
                <a16:creationId xmlns:a16="http://schemas.microsoft.com/office/drawing/2014/main" id="{414005F9-D5A5-C184-6CE1-1856BF612823}"/>
              </a:ext>
            </a:extLst>
          </p:cNvPr>
          <p:cNvSpPr txBox="1"/>
          <p:nvPr/>
        </p:nvSpPr>
        <p:spPr>
          <a:xfrm>
            <a:off x="397535" y="963228"/>
            <a:ext cx="7916778" cy="400110"/>
          </a:xfrm>
          <a:prstGeom prst="rect">
            <a:avLst/>
          </a:prstGeom>
          <a:noFill/>
        </p:spPr>
        <p:txBody>
          <a:bodyPr wrap="square">
            <a:spAutoFit/>
          </a:bodyPr>
          <a:lstStyle/>
          <a:p>
            <a:r>
              <a:rPr lang="en-GB" sz="2000" b="0">
                <a:solidFill>
                  <a:schemeClr val="accent6">
                    <a:lumMod val="75000"/>
                  </a:schemeClr>
                </a:solidFill>
              </a:rPr>
              <a:t>Prior to hiring – reviewing applicant references &amp; job history</a:t>
            </a:r>
            <a:endParaRPr lang="en-US" sz="2000">
              <a:solidFill>
                <a:schemeClr val="accent6">
                  <a:lumMod val="75000"/>
                </a:schemeClr>
              </a:solidFill>
            </a:endParaRPr>
          </a:p>
        </p:txBody>
      </p:sp>
      <p:sp>
        <p:nvSpPr>
          <p:cNvPr id="26" name="Rounded Rectangle 2">
            <a:extLst>
              <a:ext uri="{FF2B5EF4-FFF2-40B4-BE49-F238E27FC236}">
                <a16:creationId xmlns:a16="http://schemas.microsoft.com/office/drawing/2014/main" id="{57582408-28F6-88A5-01FA-065CC6DEB509}"/>
              </a:ext>
            </a:extLst>
          </p:cNvPr>
          <p:cNvSpPr/>
          <p:nvPr/>
        </p:nvSpPr>
        <p:spPr>
          <a:xfrm>
            <a:off x="6280041" y="2213337"/>
            <a:ext cx="4772060" cy="2431325"/>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2DF950-3DFC-5394-34B0-BCD07534B8FF}"/>
              </a:ext>
            </a:extLst>
          </p:cNvPr>
          <p:cNvPicPr>
            <a:picLocks noChangeAspect="1"/>
          </p:cNvPicPr>
          <p:nvPr/>
        </p:nvPicPr>
        <p:blipFill>
          <a:blip r:embed="rId2"/>
          <a:stretch>
            <a:fillRect/>
          </a:stretch>
        </p:blipFill>
        <p:spPr>
          <a:xfrm>
            <a:off x="6682855" y="2461103"/>
            <a:ext cx="3966431" cy="1935791"/>
          </a:xfrm>
          <a:prstGeom prst="rect">
            <a:avLst/>
          </a:prstGeom>
        </p:spPr>
      </p:pic>
    </p:spTree>
    <p:extLst>
      <p:ext uri="{BB962C8B-B14F-4D97-AF65-F5344CB8AC3E}">
        <p14:creationId xmlns:p14="http://schemas.microsoft.com/office/powerpoint/2010/main" val="395002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A560C-3A46-F6A3-7BA4-7E02FF3F69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60750C-D797-B9ED-F34B-8D596D873E24}"/>
              </a:ext>
            </a:extLst>
          </p:cNvPr>
          <p:cNvSpPr>
            <a:spLocks noGrp="1"/>
          </p:cNvSpPr>
          <p:nvPr>
            <p:ph type="title"/>
          </p:nvPr>
        </p:nvSpPr>
        <p:spPr>
          <a:xfrm>
            <a:off x="457199" y="455633"/>
            <a:ext cx="7038110" cy="567051"/>
          </a:xfrm>
        </p:spPr>
        <p:txBody>
          <a:bodyPr/>
          <a:lstStyle/>
          <a:p>
            <a:pPr>
              <a:lnSpc>
                <a:spcPct val="100000"/>
              </a:lnSpc>
            </a:pPr>
            <a:r>
              <a:rPr lang="en-GB"/>
              <a:t>Steps to Verify Candidates</a:t>
            </a:r>
          </a:p>
        </p:txBody>
      </p:sp>
      <p:sp>
        <p:nvSpPr>
          <p:cNvPr id="2" name="Slide Number Placeholder 1">
            <a:extLst>
              <a:ext uri="{FF2B5EF4-FFF2-40B4-BE49-F238E27FC236}">
                <a16:creationId xmlns:a16="http://schemas.microsoft.com/office/drawing/2014/main" id="{1515999E-E0CB-F4A0-5B6A-98C555DFCB20}"/>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D1966AF2-E933-8171-A224-DDEEF19DF253}"/>
              </a:ext>
            </a:extLst>
          </p:cNvPr>
          <p:cNvSpPr txBox="1">
            <a:spLocks/>
          </p:cNvSpPr>
          <p:nvPr/>
        </p:nvSpPr>
        <p:spPr>
          <a:xfrm>
            <a:off x="564864" y="1791721"/>
            <a:ext cx="7146261" cy="421292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t>Refusal to turn on video during calls or use of face changing filters</a:t>
            </a:r>
          </a:p>
          <a:p>
            <a:pPr>
              <a:lnSpc>
                <a:spcPct val="110000"/>
              </a:lnSpc>
            </a:pPr>
            <a:r>
              <a:rPr lang="en-US"/>
              <a:t>Background noise on voice calls indicates employee </a:t>
            </a:r>
            <a:br>
              <a:rPr lang="en-US"/>
            </a:br>
            <a:r>
              <a:rPr lang="en-US"/>
              <a:t>is working from a call center style environment</a:t>
            </a:r>
          </a:p>
          <a:p>
            <a:pPr>
              <a:lnSpc>
                <a:spcPct val="110000"/>
              </a:lnSpc>
            </a:pPr>
            <a:r>
              <a:rPr lang="en-US"/>
              <a:t>Unjustified concern surrounding in-person meetings</a:t>
            </a:r>
          </a:p>
          <a:p>
            <a:pPr>
              <a:lnSpc>
                <a:spcPct val="110000"/>
              </a:lnSpc>
            </a:pPr>
            <a:r>
              <a:rPr lang="en-US"/>
              <a:t>Laptop language preference set to Korean despite claiming to be from a non-Korean speaking country</a:t>
            </a:r>
          </a:p>
          <a:p>
            <a:pPr>
              <a:lnSpc>
                <a:spcPct val="110000"/>
              </a:lnSpc>
            </a:pPr>
            <a:r>
              <a:rPr lang="en-US"/>
              <a:t>Requests for prepayment</a:t>
            </a:r>
          </a:p>
          <a:p>
            <a:pPr>
              <a:lnSpc>
                <a:spcPct val="110000"/>
              </a:lnSpc>
            </a:pPr>
            <a:endParaRPr lang="en-US"/>
          </a:p>
        </p:txBody>
      </p:sp>
      <p:sp>
        <p:nvSpPr>
          <p:cNvPr id="25" name="TextBox 24">
            <a:extLst>
              <a:ext uri="{FF2B5EF4-FFF2-40B4-BE49-F238E27FC236}">
                <a16:creationId xmlns:a16="http://schemas.microsoft.com/office/drawing/2014/main" id="{E9FF8D4F-EABF-3764-E867-58013C83E035}"/>
              </a:ext>
            </a:extLst>
          </p:cNvPr>
          <p:cNvSpPr txBox="1"/>
          <p:nvPr/>
        </p:nvSpPr>
        <p:spPr>
          <a:xfrm>
            <a:off x="397535" y="963228"/>
            <a:ext cx="7916778" cy="400110"/>
          </a:xfrm>
          <a:prstGeom prst="rect">
            <a:avLst/>
          </a:prstGeom>
          <a:noFill/>
        </p:spPr>
        <p:txBody>
          <a:bodyPr wrap="square">
            <a:spAutoFit/>
          </a:bodyPr>
          <a:lstStyle/>
          <a:p>
            <a:r>
              <a:rPr lang="en-GB" sz="2000" b="0">
                <a:solidFill>
                  <a:schemeClr val="accent6">
                    <a:lumMod val="75000"/>
                  </a:schemeClr>
                </a:solidFill>
              </a:rPr>
              <a:t>Post-hire suspicious indicators</a:t>
            </a:r>
            <a:endParaRPr lang="en-US" sz="2000">
              <a:solidFill>
                <a:schemeClr val="accent6">
                  <a:lumMod val="75000"/>
                </a:schemeClr>
              </a:solidFill>
            </a:endParaRPr>
          </a:p>
        </p:txBody>
      </p:sp>
    </p:spTree>
    <p:extLst>
      <p:ext uri="{BB962C8B-B14F-4D97-AF65-F5344CB8AC3E}">
        <p14:creationId xmlns:p14="http://schemas.microsoft.com/office/powerpoint/2010/main" val="52956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1C37B-AF3D-2449-3C52-10AA25D015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667451-FEE7-AF3A-E54F-9D980BBCB029}"/>
              </a:ext>
            </a:extLst>
          </p:cNvPr>
          <p:cNvSpPr>
            <a:spLocks noGrp="1"/>
          </p:cNvSpPr>
          <p:nvPr>
            <p:ph type="title"/>
          </p:nvPr>
        </p:nvSpPr>
        <p:spPr>
          <a:xfrm>
            <a:off x="613995" y="457201"/>
            <a:ext cx="5409733" cy="5795962"/>
          </a:xfrm>
        </p:spPr>
        <p:txBody>
          <a:bodyPr/>
          <a:lstStyle/>
          <a:p>
            <a:r>
              <a:rPr lang="en-US" sz="4400"/>
              <a:t>IT Checklist</a:t>
            </a:r>
          </a:p>
        </p:txBody>
      </p:sp>
    </p:spTree>
    <p:custDataLst>
      <p:tags r:id="rId1"/>
    </p:custDataLst>
    <p:extLst>
      <p:ext uri="{BB962C8B-B14F-4D97-AF65-F5344CB8AC3E}">
        <p14:creationId xmlns:p14="http://schemas.microsoft.com/office/powerpoint/2010/main" val="147339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DB39-92BD-E333-31DD-249C13469D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9FCFA3-2F22-1677-3338-30E71543C379}"/>
              </a:ext>
            </a:extLst>
          </p:cNvPr>
          <p:cNvSpPr>
            <a:spLocks noGrp="1"/>
          </p:cNvSpPr>
          <p:nvPr>
            <p:ph type="title"/>
          </p:nvPr>
        </p:nvSpPr>
        <p:spPr>
          <a:xfrm>
            <a:off x="457199" y="455633"/>
            <a:ext cx="7038110" cy="567051"/>
          </a:xfrm>
        </p:spPr>
        <p:txBody>
          <a:bodyPr/>
          <a:lstStyle/>
          <a:p>
            <a:pPr>
              <a:lnSpc>
                <a:spcPct val="100000"/>
              </a:lnSpc>
            </a:pPr>
            <a:r>
              <a:rPr lang="en-GB"/>
              <a:t>IT Checklist</a:t>
            </a:r>
          </a:p>
        </p:txBody>
      </p:sp>
      <p:sp>
        <p:nvSpPr>
          <p:cNvPr id="2" name="Slide Number Placeholder 1">
            <a:extLst>
              <a:ext uri="{FF2B5EF4-FFF2-40B4-BE49-F238E27FC236}">
                <a16:creationId xmlns:a16="http://schemas.microsoft.com/office/drawing/2014/main" id="{A1663E9D-4A2B-4C55-F3B9-B8EFABA78AA4}"/>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ounded Rectangle 2">
            <a:extLst>
              <a:ext uri="{FF2B5EF4-FFF2-40B4-BE49-F238E27FC236}">
                <a16:creationId xmlns:a16="http://schemas.microsoft.com/office/drawing/2014/main" id="{1878CC97-638B-2335-2A59-D42BA1B565FB}"/>
              </a:ext>
            </a:extLst>
          </p:cNvPr>
          <p:cNvSpPr/>
          <p:nvPr/>
        </p:nvSpPr>
        <p:spPr>
          <a:xfrm>
            <a:off x="8131028" y="417490"/>
            <a:ext cx="3221255" cy="6051917"/>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F8933E-8E11-D4D6-54F2-5D584363B5C0}"/>
              </a:ext>
            </a:extLst>
          </p:cNvPr>
          <p:cNvSpPr txBox="1"/>
          <p:nvPr/>
        </p:nvSpPr>
        <p:spPr>
          <a:xfrm>
            <a:off x="8434331" y="1402601"/>
            <a:ext cx="2706090" cy="4524315"/>
          </a:xfrm>
          <a:prstGeom prst="rect">
            <a:avLst/>
          </a:prstGeom>
          <a:noFill/>
        </p:spPr>
        <p:txBody>
          <a:bodyPr wrap="square">
            <a:spAutoFit/>
          </a:bodyPr>
          <a:lstStyle/>
          <a:p>
            <a:pPr marL="285750" lvl="0" indent="-285750">
              <a:buClr>
                <a:srgbClr val="2006F7"/>
              </a:buClr>
              <a:buFont typeface="Arial" panose="020B0604020202020204" pitchFamily="34" charset="0"/>
              <a:buChar char="•"/>
              <a:defRPr/>
            </a:pPr>
            <a:r>
              <a:rPr lang="en-GB" sz="1600" b="1">
                <a:solidFill>
                  <a:srgbClr val="001A47"/>
                </a:solidFill>
              </a:rPr>
              <a:t>Verify:</a:t>
            </a:r>
            <a:r>
              <a:rPr lang="en-GB" sz="1600">
                <a:solidFill>
                  <a:srgbClr val="001A47"/>
                </a:solidFill>
              </a:rPr>
              <a:t> Confirm details with HR before creating accounts or shipping hardware</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Access Control:</a:t>
            </a:r>
            <a:r>
              <a:rPr lang="en-GB" sz="1600">
                <a:solidFill>
                  <a:srgbClr val="001A47"/>
                </a:solidFill>
              </a:rPr>
              <a:t> Restrict access and permissions</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Monitor:</a:t>
            </a:r>
            <a:r>
              <a:rPr lang="en-GB" sz="1600">
                <a:solidFill>
                  <a:srgbClr val="001A47"/>
                </a:solidFill>
              </a:rPr>
              <a:t> Track new user activity for unusual behaviour and access patterns</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Collaboration:</a:t>
            </a:r>
            <a:r>
              <a:rPr lang="en-GB" sz="1600">
                <a:solidFill>
                  <a:srgbClr val="001A47"/>
                </a:solidFill>
              </a:rPr>
              <a:t> Work with HR and the Cybersecurity team to ensure any suspicious activity are flagged immediately</a:t>
            </a:r>
            <a:endParaRPr lang="en-US" sz="1600">
              <a:solidFill>
                <a:srgbClr val="001A47"/>
              </a:solidFill>
            </a:endParaRPr>
          </a:p>
        </p:txBody>
      </p:sp>
      <p:sp>
        <p:nvSpPr>
          <p:cNvPr id="5" name="TextBox 4">
            <a:extLst>
              <a:ext uri="{FF2B5EF4-FFF2-40B4-BE49-F238E27FC236}">
                <a16:creationId xmlns:a16="http://schemas.microsoft.com/office/drawing/2014/main" id="{DEA68EA3-E863-B477-46F0-713532D9741D}"/>
              </a:ext>
            </a:extLst>
          </p:cNvPr>
          <p:cNvSpPr txBox="1"/>
          <p:nvPr/>
        </p:nvSpPr>
        <p:spPr>
          <a:xfrm>
            <a:off x="8385583" y="765555"/>
            <a:ext cx="2706089" cy="400110"/>
          </a:xfrm>
          <a:prstGeom prst="rect">
            <a:avLst/>
          </a:prstGeom>
          <a:noFill/>
        </p:spPr>
        <p:txBody>
          <a:bodyPr wrap="square" rtlCol="0">
            <a:spAutoFit/>
          </a:bodyPr>
          <a:lstStyle/>
          <a:p>
            <a:r>
              <a:rPr lang="en-US" sz="2000" b="1">
                <a:solidFill>
                  <a:schemeClr val="tx2"/>
                </a:solidFill>
                <a:cs typeface="Calibri" panose="020F0502020204030204" pitchFamily="34" charset="0"/>
              </a:rPr>
              <a:t>Key Takeaways</a:t>
            </a:r>
          </a:p>
        </p:txBody>
      </p:sp>
      <p:graphicFrame>
        <p:nvGraphicFramePr>
          <p:cNvPr id="6" name="Diagram 5">
            <a:extLst>
              <a:ext uri="{FF2B5EF4-FFF2-40B4-BE49-F238E27FC236}">
                <a16:creationId xmlns:a16="http://schemas.microsoft.com/office/drawing/2014/main" id="{D57B080E-FD07-1240-CCBD-C30B419CEA6D}"/>
              </a:ext>
            </a:extLst>
          </p:cNvPr>
          <p:cNvGraphicFramePr/>
          <p:nvPr>
            <p:extLst>
              <p:ext uri="{D42A27DB-BD31-4B8C-83A1-F6EECF244321}">
                <p14:modId xmlns:p14="http://schemas.microsoft.com/office/powerpoint/2010/main" val="1763760008"/>
              </p:ext>
            </p:extLst>
          </p:nvPr>
        </p:nvGraphicFramePr>
        <p:xfrm>
          <a:off x="457199" y="1142180"/>
          <a:ext cx="6556249" cy="471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474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CBB5-418D-EEFB-490B-C5A12D0729B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30C6AD-15D0-FDBC-6B65-AA33EBC98ABA}"/>
              </a:ext>
            </a:extLst>
          </p:cNvPr>
          <p:cNvSpPr>
            <a:spLocks noGrp="1"/>
          </p:cNvSpPr>
          <p:nvPr>
            <p:ph type="title"/>
          </p:nvPr>
        </p:nvSpPr>
        <p:spPr>
          <a:xfrm>
            <a:off x="613995" y="457201"/>
            <a:ext cx="5409733" cy="5795962"/>
          </a:xfrm>
        </p:spPr>
        <p:txBody>
          <a:bodyPr/>
          <a:lstStyle/>
          <a:p>
            <a:r>
              <a:rPr lang="en-US" sz="4400"/>
              <a:t>Finance &amp; Payroll Checklist</a:t>
            </a:r>
          </a:p>
        </p:txBody>
      </p:sp>
    </p:spTree>
    <p:custDataLst>
      <p:tags r:id="rId1"/>
    </p:custDataLst>
    <p:extLst>
      <p:ext uri="{BB962C8B-B14F-4D97-AF65-F5344CB8AC3E}">
        <p14:creationId xmlns:p14="http://schemas.microsoft.com/office/powerpoint/2010/main" val="109366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30A74-8EE4-CC01-8BC6-FC562599FA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FFA2C6-7248-B16C-769C-884FD8DC0890}"/>
              </a:ext>
            </a:extLst>
          </p:cNvPr>
          <p:cNvSpPr>
            <a:spLocks noGrp="1"/>
          </p:cNvSpPr>
          <p:nvPr>
            <p:ph type="title"/>
          </p:nvPr>
        </p:nvSpPr>
        <p:spPr>
          <a:xfrm>
            <a:off x="457198" y="341628"/>
            <a:ext cx="7038110" cy="567051"/>
          </a:xfrm>
        </p:spPr>
        <p:txBody>
          <a:bodyPr/>
          <a:lstStyle/>
          <a:p>
            <a:pPr>
              <a:lnSpc>
                <a:spcPct val="100000"/>
              </a:lnSpc>
            </a:pPr>
            <a:r>
              <a:rPr lang="en-GB"/>
              <a:t>Payroll Fraudulent Candidate Checklist</a:t>
            </a:r>
          </a:p>
        </p:txBody>
      </p:sp>
      <p:sp>
        <p:nvSpPr>
          <p:cNvPr id="2" name="Slide Number Placeholder 1">
            <a:extLst>
              <a:ext uri="{FF2B5EF4-FFF2-40B4-BE49-F238E27FC236}">
                <a16:creationId xmlns:a16="http://schemas.microsoft.com/office/drawing/2014/main" id="{4D384D47-4E6D-BBA7-F76C-2CEE790B1F9D}"/>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17BDEA13-46EE-E8B6-9C72-A08333324A26}"/>
              </a:ext>
            </a:extLst>
          </p:cNvPr>
          <p:cNvGraphicFramePr>
            <a:graphicFrameLocks noGrp="1"/>
          </p:cNvGraphicFramePr>
          <p:nvPr>
            <p:extLst>
              <p:ext uri="{D42A27DB-BD31-4B8C-83A1-F6EECF244321}">
                <p14:modId xmlns:p14="http://schemas.microsoft.com/office/powerpoint/2010/main" val="382818741"/>
              </p:ext>
            </p:extLst>
          </p:nvPr>
        </p:nvGraphicFramePr>
        <p:xfrm>
          <a:off x="457200" y="1636776"/>
          <a:ext cx="11277600" cy="4699335"/>
        </p:xfrm>
        <a:graphic>
          <a:graphicData uri="http://schemas.openxmlformats.org/drawingml/2006/table">
            <a:tbl>
              <a:tblPr firstRow="1" bandRow="1">
                <a:tableStyleId>{F5AB1C69-6EDB-4FF4-983F-18BD219EF322}</a:tableStyleId>
              </a:tblPr>
              <a:tblGrid>
                <a:gridCol w="2590801">
                  <a:extLst>
                    <a:ext uri="{9D8B030D-6E8A-4147-A177-3AD203B41FA5}">
                      <a16:colId xmlns:a16="http://schemas.microsoft.com/office/drawing/2014/main" val="3384559868"/>
                    </a:ext>
                  </a:extLst>
                </a:gridCol>
                <a:gridCol w="1920239">
                  <a:extLst>
                    <a:ext uri="{9D8B030D-6E8A-4147-A177-3AD203B41FA5}">
                      <a16:colId xmlns:a16="http://schemas.microsoft.com/office/drawing/2014/main" val="3309300694"/>
                    </a:ext>
                  </a:extLst>
                </a:gridCol>
                <a:gridCol w="2255520">
                  <a:extLst>
                    <a:ext uri="{9D8B030D-6E8A-4147-A177-3AD203B41FA5}">
                      <a16:colId xmlns:a16="http://schemas.microsoft.com/office/drawing/2014/main" val="3853475181"/>
                    </a:ext>
                  </a:extLst>
                </a:gridCol>
                <a:gridCol w="2255520">
                  <a:extLst>
                    <a:ext uri="{9D8B030D-6E8A-4147-A177-3AD203B41FA5}">
                      <a16:colId xmlns:a16="http://schemas.microsoft.com/office/drawing/2014/main" val="2307570047"/>
                    </a:ext>
                  </a:extLst>
                </a:gridCol>
                <a:gridCol w="2255520">
                  <a:extLst>
                    <a:ext uri="{9D8B030D-6E8A-4147-A177-3AD203B41FA5}">
                      <a16:colId xmlns:a16="http://schemas.microsoft.com/office/drawing/2014/main" val="83754733"/>
                    </a:ext>
                  </a:extLst>
                </a:gridCol>
              </a:tblGrid>
              <a:tr h="286345">
                <a:tc>
                  <a:txBody>
                    <a:bodyPr/>
                    <a:lstStyle/>
                    <a:p>
                      <a:pPr algn="ctr"/>
                      <a:r>
                        <a:rPr lang="en-US" sz="1200">
                          <a:solidFill>
                            <a:schemeClr val="bg1"/>
                          </a:solidFill>
                        </a:rPr>
                        <a:t>CHECKS</a:t>
                      </a:r>
                    </a:p>
                  </a:txBody>
                  <a:tcPr>
                    <a:solidFill>
                      <a:schemeClr val="tx2"/>
                    </a:solidFill>
                  </a:tcPr>
                </a:tc>
                <a:tc>
                  <a:txBody>
                    <a:bodyPr/>
                    <a:lstStyle/>
                    <a:p>
                      <a:pPr algn="ctr"/>
                      <a:r>
                        <a:rPr lang="en-US" sz="1200">
                          <a:solidFill>
                            <a:schemeClr val="bg1"/>
                          </a:solidFill>
                        </a:rPr>
                        <a:t>APJ</a:t>
                      </a:r>
                    </a:p>
                  </a:txBody>
                  <a:tcPr>
                    <a:solidFill>
                      <a:schemeClr val="tx2"/>
                    </a:solidFill>
                  </a:tcPr>
                </a:tc>
                <a:tc>
                  <a:txBody>
                    <a:bodyPr/>
                    <a:lstStyle/>
                    <a:p>
                      <a:pPr algn="ctr"/>
                      <a:r>
                        <a:rPr lang="en-US" sz="1200">
                          <a:solidFill>
                            <a:schemeClr val="bg1"/>
                          </a:solidFill>
                        </a:rPr>
                        <a:t>EMEA</a:t>
                      </a:r>
                    </a:p>
                  </a:txBody>
                  <a:tcPr>
                    <a:solidFill>
                      <a:schemeClr val="tx2"/>
                    </a:solidFill>
                  </a:tcPr>
                </a:tc>
                <a:tc>
                  <a:txBody>
                    <a:bodyPr/>
                    <a:lstStyle/>
                    <a:p>
                      <a:pPr algn="ctr"/>
                      <a:r>
                        <a:rPr lang="en-US" sz="1200">
                          <a:solidFill>
                            <a:schemeClr val="bg1"/>
                          </a:solidFill>
                        </a:rPr>
                        <a:t>NORAM</a:t>
                      </a:r>
                    </a:p>
                  </a:txBody>
                  <a:tcPr>
                    <a:solidFill>
                      <a:schemeClr val="tx2"/>
                    </a:solidFill>
                  </a:tcPr>
                </a:tc>
                <a:tc>
                  <a:txBody>
                    <a:bodyPr/>
                    <a:lstStyle/>
                    <a:p>
                      <a:pPr algn="ctr"/>
                      <a:r>
                        <a:rPr lang="en-US" sz="1200"/>
                        <a:t>RED FLAGS</a:t>
                      </a:r>
                    </a:p>
                  </a:txBody>
                  <a:tcPr>
                    <a:solidFill>
                      <a:srgbClr val="FF0000"/>
                    </a:solidFill>
                  </a:tcPr>
                </a:tc>
                <a:extLst>
                  <a:ext uri="{0D108BD9-81ED-4DB2-BD59-A6C34878D82A}">
                    <a16:rowId xmlns:a16="http://schemas.microsoft.com/office/drawing/2014/main" val="4146938138"/>
                  </a:ext>
                </a:extLst>
              </a:tr>
              <a:tr h="1145782">
                <a:tc>
                  <a:txBody>
                    <a:bodyPr/>
                    <a:lstStyle/>
                    <a:p>
                      <a:r>
                        <a:rPr lang="en-GB" sz="1200" b="1"/>
                        <a:t>Identity Verification</a:t>
                      </a:r>
                    </a:p>
                    <a:p>
                      <a:pPr rtl="0" fontAlgn="ctr"/>
                      <a:r>
                        <a:rPr lang="en-GB" sz="1100" b="0" kern="1200">
                          <a:solidFill>
                            <a:schemeClr val="dk1"/>
                          </a:solidFill>
                          <a:effectLst/>
                          <a:latin typeface="+mn-lt"/>
                          <a:ea typeface="+mn-ea"/>
                          <a:cs typeface="+mn-cs"/>
                        </a:rPr>
                        <a:t>1. </a:t>
                      </a:r>
                      <a:r>
                        <a:rPr lang="en-GB" sz="1100" b="1" kern="1200">
                          <a:solidFill>
                            <a:schemeClr val="dk1"/>
                          </a:solidFill>
                          <a:effectLst/>
                          <a:latin typeface="+mn-lt"/>
                          <a:ea typeface="+mn-ea"/>
                          <a:cs typeface="+mn-cs"/>
                        </a:rPr>
                        <a:t>Match</a:t>
                      </a:r>
                      <a:r>
                        <a:rPr lang="en-GB" sz="1100" b="0" kern="1200">
                          <a:solidFill>
                            <a:schemeClr val="dk1"/>
                          </a:solidFill>
                          <a:effectLst/>
                          <a:latin typeface="+mn-lt"/>
                          <a:ea typeface="+mn-ea"/>
                          <a:cs typeface="+mn-cs"/>
                        </a:rPr>
                        <a:t> candidate name to ID documents (e.g. government-issued ID/passport)</a:t>
                      </a:r>
                    </a:p>
                    <a:p>
                      <a:pPr rtl="0" fontAlgn="ctr"/>
                      <a:r>
                        <a:rPr lang="en-GB" sz="1100" b="0" kern="1200">
                          <a:solidFill>
                            <a:schemeClr val="dk1"/>
                          </a:solidFill>
                          <a:effectLst/>
                          <a:latin typeface="+mn-lt"/>
                          <a:ea typeface="+mn-ea"/>
                          <a:cs typeface="+mn-cs"/>
                        </a:rPr>
                        <a:t>2. </a:t>
                      </a:r>
                      <a:r>
                        <a:rPr lang="en-GB" sz="1100" b="1" kern="1200">
                          <a:solidFill>
                            <a:schemeClr val="dk1"/>
                          </a:solidFill>
                          <a:effectLst/>
                          <a:latin typeface="+mn-lt"/>
                          <a:ea typeface="+mn-ea"/>
                          <a:cs typeface="+mn-cs"/>
                        </a:rPr>
                        <a:t>Cross-check </a:t>
                      </a:r>
                      <a:r>
                        <a:rPr lang="en-GB" sz="1100" b="0" kern="1200">
                          <a:solidFill>
                            <a:schemeClr val="dk1"/>
                          </a:solidFill>
                          <a:effectLst/>
                          <a:latin typeface="+mn-lt"/>
                          <a:ea typeface="+mn-ea"/>
                          <a:cs typeface="+mn-cs"/>
                        </a:rPr>
                        <a:t>ID numbers with national databases (where applicable)</a:t>
                      </a:r>
                    </a:p>
                  </a:txBody>
                  <a:tcPr/>
                </a:tc>
                <a:tc>
                  <a:txBody>
                    <a:bodyPr/>
                    <a:lstStyle/>
                    <a:p>
                      <a:pPr marL="171450" indent="-171450">
                        <a:buFont typeface="Arial" panose="020B0604020202020204" pitchFamily="34" charset="0"/>
                        <a:buChar char="•"/>
                      </a:pPr>
                      <a:r>
                        <a:rPr lang="en-US" sz="1100"/>
                        <a:t>PAN (India)</a:t>
                      </a:r>
                    </a:p>
                    <a:p>
                      <a:pPr marL="171450" indent="-171450">
                        <a:buFont typeface="Arial" panose="020B0604020202020204" pitchFamily="34" charset="0"/>
                        <a:buChar char="•"/>
                      </a:pPr>
                      <a:r>
                        <a:rPr lang="en-US" sz="1100"/>
                        <a:t>TFN (Aus, NZ)</a:t>
                      </a:r>
                    </a:p>
                    <a:p>
                      <a:pPr marL="171450" indent="-171450">
                        <a:buFont typeface="Arial" panose="020B0604020202020204" pitchFamily="34" charset="0"/>
                        <a:buChar char="•"/>
                      </a:pPr>
                      <a:r>
                        <a:rPr lang="en-US" sz="1100"/>
                        <a:t>PHIC (Philippines)</a:t>
                      </a:r>
                    </a:p>
                    <a:p>
                      <a:pPr marL="171450" indent="-171450">
                        <a:buFont typeface="Arial" panose="020B0604020202020204" pitchFamily="34" charset="0"/>
                        <a:buChar char="•"/>
                      </a:pPr>
                      <a:r>
                        <a:rPr lang="en-US" sz="1100"/>
                        <a:t>My Number (Japan)</a:t>
                      </a:r>
                    </a:p>
                  </a:txBody>
                  <a:tcPr/>
                </a:tc>
                <a:tc>
                  <a:txBody>
                    <a:bodyPr/>
                    <a:lstStyle/>
                    <a:p>
                      <a:pPr marL="171450" indent="-171450">
                        <a:buFont typeface="Arial" panose="020B0604020202020204" pitchFamily="34" charset="0"/>
                        <a:buChar char="•"/>
                      </a:pPr>
                      <a:r>
                        <a:rPr lang="en-US" sz="1100"/>
                        <a:t>NIN (UK)</a:t>
                      </a:r>
                    </a:p>
                    <a:p>
                      <a:pPr marL="171450" indent="-171450">
                        <a:buFont typeface="Arial" panose="020B0604020202020204" pitchFamily="34" charset="0"/>
                        <a:buChar char="•"/>
                      </a:pPr>
                      <a:r>
                        <a:rPr lang="en-US" sz="1100"/>
                        <a:t>EU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Local equivalent based on country</a:t>
                      </a:r>
                    </a:p>
                  </a:txBody>
                  <a:tcPr/>
                </a:tc>
                <a:tc>
                  <a:txBody>
                    <a:bodyPr/>
                    <a:lstStyle/>
                    <a:p>
                      <a:pPr marL="171450" indent="-171450">
                        <a:buFont typeface="Arial" panose="020B0604020202020204" pitchFamily="34" charset="0"/>
                        <a:buChar char="•"/>
                      </a:pPr>
                      <a:r>
                        <a:rPr lang="en-GB" sz="1100"/>
                        <a:t>SSN (USA)</a:t>
                      </a:r>
                    </a:p>
                    <a:p>
                      <a:pPr marL="171450" indent="-171450">
                        <a:buFont typeface="Arial" panose="020B0604020202020204" pitchFamily="34" charset="0"/>
                        <a:buChar char="•"/>
                      </a:pPr>
                      <a:r>
                        <a:rPr lang="en-GB" sz="1100"/>
                        <a:t>SIN (Canada)</a:t>
                      </a:r>
                      <a:endParaRPr lang="en-US" sz="1100"/>
                    </a:p>
                    <a:p>
                      <a:endParaRPr lang="en-US" sz="1100"/>
                    </a:p>
                  </a:txBody>
                  <a:tcPr/>
                </a:tc>
                <a:tc>
                  <a:txBody>
                    <a:bodyPr/>
                    <a:lstStyle/>
                    <a:p>
                      <a:pPr marL="171450" indent="-171450">
                        <a:buClr>
                          <a:srgbClr val="FF0000"/>
                        </a:buClr>
                        <a:buFont typeface="Arial" panose="020B0604020202020204" pitchFamily="34" charset="0"/>
                        <a:buChar char="•"/>
                      </a:pPr>
                      <a:r>
                        <a:rPr lang="en-GB" sz="1100">
                          <a:solidFill>
                            <a:schemeClr val="tx1"/>
                          </a:solidFill>
                        </a:rPr>
                        <a:t>Mismatched names or photos</a:t>
                      </a:r>
                    </a:p>
                    <a:p>
                      <a:pPr marL="171450" indent="-171450">
                        <a:buClr>
                          <a:srgbClr val="FF0000"/>
                        </a:buClr>
                        <a:buFont typeface="Arial" panose="020B0604020202020204" pitchFamily="34" charset="0"/>
                        <a:buChar char="•"/>
                      </a:pPr>
                      <a:endParaRPr lang="en-GB" sz="1100">
                        <a:solidFill>
                          <a:schemeClr val="tx1"/>
                        </a:solidFill>
                      </a:endParaRPr>
                    </a:p>
                    <a:p>
                      <a:pPr marL="171450" indent="-171450">
                        <a:buClr>
                          <a:srgbClr val="FF0000"/>
                        </a:buClr>
                        <a:buFont typeface="Arial" panose="020B0604020202020204" pitchFamily="34" charset="0"/>
                        <a:buChar char="•"/>
                      </a:pPr>
                      <a:r>
                        <a:rPr lang="en-GB" sz="1100">
                          <a:solidFill>
                            <a:schemeClr val="tx1"/>
                          </a:solidFill>
                        </a:rPr>
                        <a:t>Shared IDs across multiple hires</a:t>
                      </a:r>
                    </a:p>
                    <a:p>
                      <a:pPr marL="171450" indent="-171450">
                        <a:buClr>
                          <a:srgbClr val="FF0000"/>
                        </a:buClr>
                        <a:buFont typeface="Arial" panose="020B0604020202020204" pitchFamily="34" charset="0"/>
                        <a:buChar char="•"/>
                      </a:pPr>
                      <a:endParaRPr lang="en-GB" sz="1100">
                        <a:solidFill>
                          <a:schemeClr val="tx1"/>
                        </a:solidFill>
                      </a:endParaRPr>
                    </a:p>
                    <a:p>
                      <a:pPr marL="171450" indent="-171450">
                        <a:buClr>
                          <a:srgbClr val="FF0000"/>
                        </a:buClr>
                        <a:buFont typeface="Arial" panose="020B0604020202020204" pitchFamily="34" charset="0"/>
                        <a:buChar char="•"/>
                      </a:pPr>
                      <a:r>
                        <a:rPr lang="en-GB" sz="1100">
                          <a:solidFill>
                            <a:schemeClr val="tx1"/>
                          </a:solidFill>
                        </a:rPr>
                        <a:t>Unverifiable ID numbers</a:t>
                      </a:r>
                    </a:p>
                    <a:p>
                      <a:pPr>
                        <a:buClr>
                          <a:srgbClr val="FF0000"/>
                        </a:buClr>
                      </a:pPr>
                      <a:endParaRPr lang="en-US" sz="1100">
                        <a:solidFill>
                          <a:schemeClr val="tx1"/>
                        </a:solidFill>
                      </a:endParaRPr>
                    </a:p>
                  </a:txBody>
                  <a:tcPr>
                    <a:solidFill>
                      <a:schemeClr val="bg1">
                        <a:lumMod val="95000"/>
                      </a:schemeClr>
                    </a:solidFill>
                  </a:tcPr>
                </a:tc>
                <a:extLst>
                  <a:ext uri="{0D108BD9-81ED-4DB2-BD59-A6C34878D82A}">
                    <a16:rowId xmlns:a16="http://schemas.microsoft.com/office/drawing/2014/main" val="2317993261"/>
                  </a:ext>
                </a:extLst>
              </a:tr>
              <a:tr h="2218430">
                <a:tc>
                  <a:txBody>
                    <a:bodyPr/>
                    <a:lstStyle/>
                    <a:p>
                      <a:r>
                        <a:rPr lang="en-GB" sz="1200" b="1" kern="1200">
                          <a:solidFill>
                            <a:schemeClr val="dk1"/>
                          </a:solidFill>
                          <a:effectLst/>
                          <a:latin typeface="+mn-lt"/>
                          <a:ea typeface="+mn-ea"/>
                          <a:cs typeface="+mn-cs"/>
                        </a:rPr>
                        <a:t>Bank Account Verification</a:t>
                      </a:r>
                      <a:endParaRPr lang="en-GB" sz="1200" kern="1200">
                        <a:solidFill>
                          <a:schemeClr val="dk1"/>
                        </a:solidFill>
                        <a:effectLst/>
                        <a:latin typeface="+mn-lt"/>
                        <a:ea typeface="+mn-ea"/>
                        <a:cs typeface="+mn-cs"/>
                      </a:endParaRPr>
                    </a:p>
                    <a:p>
                      <a:r>
                        <a:rPr lang="en-GB" sz="1100" kern="1200">
                          <a:solidFill>
                            <a:schemeClr val="dk1"/>
                          </a:solidFill>
                          <a:effectLst/>
                          <a:latin typeface="+mn-lt"/>
                          <a:ea typeface="+mn-ea"/>
                          <a:cs typeface="+mn-cs"/>
                        </a:rPr>
                        <a:t>1. Validate that the </a:t>
                      </a:r>
                      <a:r>
                        <a:rPr lang="en-GB" sz="1100" b="0" kern="1200">
                          <a:solidFill>
                            <a:schemeClr val="dk1"/>
                          </a:solidFill>
                          <a:effectLst/>
                          <a:latin typeface="+mn-lt"/>
                          <a:ea typeface="+mn-ea"/>
                          <a:cs typeface="+mn-cs"/>
                        </a:rPr>
                        <a:t>bank account is in the </a:t>
                      </a:r>
                      <a:r>
                        <a:rPr lang="en-GB" sz="1100" b="1" kern="1200">
                          <a:solidFill>
                            <a:schemeClr val="dk1"/>
                          </a:solidFill>
                          <a:effectLst/>
                          <a:latin typeface="+mn-lt"/>
                          <a:ea typeface="+mn-ea"/>
                          <a:cs typeface="+mn-cs"/>
                        </a:rPr>
                        <a:t>candidate’s name </a:t>
                      </a:r>
                      <a:r>
                        <a:rPr lang="en-GB" sz="1100" kern="1200">
                          <a:solidFill>
                            <a:schemeClr val="dk1"/>
                          </a:solidFill>
                          <a:effectLst/>
                          <a:latin typeface="+mn-lt"/>
                          <a:ea typeface="+mn-ea"/>
                          <a:cs typeface="+mn-cs"/>
                        </a:rPr>
                        <a:t>and it matches the employee's </a:t>
                      </a:r>
                      <a:r>
                        <a:rPr lang="en-GB" sz="1100" b="1" kern="1200">
                          <a:solidFill>
                            <a:schemeClr val="dk1"/>
                          </a:solidFill>
                          <a:effectLst/>
                          <a:latin typeface="+mn-lt"/>
                          <a:ea typeface="+mn-ea"/>
                          <a:cs typeface="+mn-cs"/>
                        </a:rPr>
                        <a:t>country of residence.</a:t>
                      </a:r>
                    </a:p>
                    <a:p>
                      <a:endParaRPr lang="en-GB" sz="11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dk1"/>
                          </a:solidFill>
                          <a:effectLst/>
                          <a:latin typeface="+mn-lt"/>
                          <a:ea typeface="+mn-ea"/>
                          <a:cs typeface="+mn-cs"/>
                        </a:rPr>
                        <a:t>For bank account changes, </a:t>
                      </a:r>
                      <a:r>
                        <a:rPr lang="en-GB" sz="1100" b="1" kern="1200">
                          <a:solidFill>
                            <a:schemeClr val="dk1"/>
                          </a:solidFill>
                          <a:effectLst/>
                          <a:latin typeface="+mn-lt"/>
                          <a:ea typeface="+mn-ea"/>
                          <a:cs typeface="+mn-cs"/>
                        </a:rPr>
                        <a:t>always</a:t>
                      </a:r>
                      <a:r>
                        <a:rPr lang="en-GB" sz="1100" kern="1200">
                          <a:solidFill>
                            <a:schemeClr val="dk1"/>
                          </a:solidFill>
                          <a:effectLst/>
                          <a:latin typeface="+mn-lt"/>
                          <a:ea typeface="+mn-ea"/>
                          <a:cs typeface="+mn-cs"/>
                        </a:rPr>
                        <a:t> contact the employee via their </a:t>
                      </a:r>
                      <a:r>
                        <a:rPr lang="en-GB" sz="1100" b="1" kern="1200">
                          <a:solidFill>
                            <a:schemeClr val="dk1"/>
                          </a:solidFill>
                          <a:effectLst/>
                          <a:latin typeface="+mn-lt"/>
                          <a:ea typeface="+mn-ea"/>
                          <a:cs typeface="+mn-cs"/>
                        </a:rPr>
                        <a:t>Sophos email address </a:t>
                      </a:r>
                      <a:r>
                        <a:rPr lang="en-GB" sz="1100" kern="1200">
                          <a:solidFill>
                            <a:schemeClr val="dk1"/>
                          </a:solidFill>
                          <a:effectLst/>
                          <a:latin typeface="+mn-lt"/>
                          <a:ea typeface="+mn-ea"/>
                          <a:cs typeface="+mn-cs"/>
                        </a:rPr>
                        <a:t>(as well as Teams, if possible) for confirmation. </a:t>
                      </a:r>
                      <a:r>
                        <a:rPr lang="en-GB" sz="1100" kern="1200">
                          <a:solidFill>
                            <a:schemeClr val="tx1"/>
                          </a:solidFill>
                          <a:effectLst/>
                          <a:latin typeface="+mn-lt"/>
                          <a:ea typeface="+mn-ea"/>
                          <a:cs typeface="+mn-cs"/>
                        </a:rPr>
                        <a:t>Do not confirm via employee personal email address</a:t>
                      </a:r>
                    </a:p>
                    <a:p>
                      <a:endParaRPr lang="en-GB" sz="1100" kern="120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en-GB" sz="1100"/>
                        <a:t>Account must be in candidate's legal name</a:t>
                      </a:r>
                      <a:br>
                        <a:rPr lang="en-GB" sz="1100"/>
                      </a:br>
                      <a:endParaRPr lang="en-GB" sz="1100"/>
                    </a:p>
                    <a:p>
                      <a:pPr marL="171450" indent="-171450">
                        <a:buFont typeface="Arial" panose="020B0604020202020204" pitchFamily="34" charset="0"/>
                        <a:buChar char="•"/>
                      </a:pPr>
                      <a:r>
                        <a:rPr lang="en-GB" sz="1100"/>
                        <a:t>Request a cancelled cheque or official bank letter, where possible</a:t>
                      </a:r>
                      <a:endParaRPr lang="en-US" sz="11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Account must be in candidate's legal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a:solidFill>
                            <a:schemeClr val="dk1"/>
                          </a:solidFill>
                          <a:effectLst/>
                          <a:latin typeface="+mn-lt"/>
                          <a:ea typeface="+mn-ea"/>
                          <a:cs typeface="+mn-cs"/>
                        </a:rPr>
                        <a:t>Cross-check </a:t>
                      </a:r>
                      <a:r>
                        <a:rPr lang="en-GB" sz="1100" b="0" kern="1200">
                          <a:solidFill>
                            <a:schemeClr val="dk1"/>
                          </a:solidFill>
                          <a:effectLst/>
                          <a:latin typeface="+mn-lt"/>
                          <a:ea typeface="+mn-ea"/>
                          <a:cs typeface="+mn-cs"/>
                        </a:rPr>
                        <a:t>IBAN/ SWIFT codes with official </a:t>
                      </a:r>
                      <a:r>
                        <a:rPr lang="en-GB" sz="1100" kern="1200">
                          <a:solidFill>
                            <a:schemeClr val="dk1"/>
                          </a:solidFill>
                          <a:effectLst/>
                          <a:latin typeface="+mn-lt"/>
                          <a:ea typeface="+mn-ea"/>
                          <a:cs typeface="+mn-cs"/>
                        </a:rPr>
                        <a:t>banks</a:t>
                      </a:r>
                    </a:p>
                    <a:p>
                      <a:endParaRPr lang="en-US" sz="1100"/>
                    </a:p>
                  </a:txBody>
                  <a:tcPr/>
                </a:tc>
                <a:tc>
                  <a:txBody>
                    <a:bodyPr/>
                    <a:lstStyle/>
                    <a:p>
                      <a:pPr marL="171450" indent="-171450">
                        <a:buFont typeface="Arial" panose="020B0604020202020204" pitchFamily="34" charset="0"/>
                        <a:buChar char="•"/>
                      </a:pPr>
                      <a:r>
                        <a:rPr lang="en-GB" sz="1100"/>
                        <a:t>Account must be in candidate's legal name</a:t>
                      </a:r>
                    </a:p>
                    <a:p>
                      <a:pPr marL="171450" indent="-171450">
                        <a:buFont typeface="Arial" panose="020B0604020202020204" pitchFamily="34" charset="0"/>
                        <a:buChar char="•"/>
                      </a:pPr>
                      <a:endParaRPr lang="en-GB" sz="1100"/>
                    </a:p>
                    <a:p>
                      <a:pPr marL="171450" indent="-171450">
                        <a:buFont typeface="Arial" panose="020B0604020202020204" pitchFamily="34" charset="0"/>
                        <a:buChar char="•"/>
                      </a:pPr>
                      <a:r>
                        <a:rPr lang="en-GB" sz="1100"/>
                        <a:t>Validate ABA routing and account verification</a:t>
                      </a:r>
                      <a:endParaRPr lang="en-US" sz="1100"/>
                    </a:p>
                  </a:txBody>
                  <a:tcPr/>
                </a:tc>
                <a:tc>
                  <a:txBody>
                    <a:bodyPr/>
                    <a:lstStyle/>
                    <a:p>
                      <a:pPr marL="171450" marR="0" lvl="0" indent="-171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GB" sz="1100" kern="1200">
                          <a:solidFill>
                            <a:schemeClr val="tx1"/>
                          </a:solidFill>
                          <a:effectLst/>
                          <a:latin typeface="+mn-lt"/>
                          <a:ea typeface="+mn-ea"/>
                          <a:cs typeface="+mn-cs"/>
                        </a:rPr>
                        <a:t>Avoid processing payroll to </a:t>
                      </a:r>
                      <a:r>
                        <a:rPr lang="en-GB" sz="1100" b="0" kern="1200">
                          <a:solidFill>
                            <a:schemeClr val="tx1"/>
                          </a:solidFill>
                          <a:effectLst/>
                          <a:latin typeface="+mn-lt"/>
                          <a:ea typeface="+mn-ea"/>
                          <a:cs typeface="+mn-cs"/>
                        </a:rPr>
                        <a:t>third-party or joint accounts, </a:t>
                      </a:r>
                      <a:r>
                        <a:rPr lang="en-GB" sz="1100" kern="1200">
                          <a:solidFill>
                            <a:schemeClr val="tx1"/>
                          </a:solidFill>
                          <a:effectLst/>
                          <a:latin typeface="+mn-lt"/>
                          <a:ea typeface="+mn-ea"/>
                          <a:cs typeface="+mn-cs"/>
                        </a:rPr>
                        <a:t>unless approved</a:t>
                      </a:r>
                    </a:p>
                    <a:p>
                      <a:pPr marL="171450" marR="0" lvl="0" indent="-171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GB" sz="11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GB" sz="1100" kern="1200">
                          <a:solidFill>
                            <a:schemeClr val="tx1"/>
                          </a:solidFill>
                          <a:effectLst/>
                          <a:latin typeface="+mn-lt"/>
                          <a:ea typeface="+mn-ea"/>
                          <a:cs typeface="+mn-cs"/>
                        </a:rPr>
                        <a:t>Watch for multiple employees using the</a:t>
                      </a:r>
                      <a:r>
                        <a:rPr lang="en-GB" sz="1100" b="1" kern="1200">
                          <a:solidFill>
                            <a:schemeClr val="tx1"/>
                          </a:solidFill>
                          <a:effectLst/>
                          <a:latin typeface="+mn-lt"/>
                          <a:ea typeface="+mn-ea"/>
                          <a:cs typeface="+mn-cs"/>
                        </a:rPr>
                        <a:t> </a:t>
                      </a:r>
                      <a:r>
                        <a:rPr lang="en-GB" sz="1100" b="0" kern="1200">
                          <a:solidFill>
                            <a:schemeClr val="tx1"/>
                          </a:solidFill>
                          <a:effectLst/>
                          <a:latin typeface="+mn-lt"/>
                          <a:ea typeface="+mn-ea"/>
                          <a:cs typeface="+mn-cs"/>
                        </a:rPr>
                        <a:t>same account number</a:t>
                      </a: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lang="en-GB" sz="1100" kern="1200">
                        <a:solidFill>
                          <a:schemeClr val="tx1"/>
                        </a:solidFill>
                        <a:effectLst/>
                        <a:latin typeface="+mn-lt"/>
                        <a:ea typeface="+mn-ea"/>
                        <a:cs typeface="+mn-cs"/>
                      </a:endParaRPr>
                    </a:p>
                    <a:p>
                      <a:pPr>
                        <a:buClr>
                          <a:srgbClr val="FF0000"/>
                        </a:buClr>
                      </a:pPr>
                      <a:endParaRPr lang="en-US" sz="1100">
                        <a:solidFill>
                          <a:schemeClr val="tx1"/>
                        </a:solidFill>
                      </a:endParaRPr>
                    </a:p>
                  </a:txBody>
                  <a:tcPr>
                    <a:solidFill>
                      <a:schemeClr val="bg1">
                        <a:lumMod val="95000"/>
                      </a:schemeClr>
                    </a:solidFill>
                  </a:tcPr>
                </a:tc>
                <a:extLst>
                  <a:ext uri="{0D108BD9-81ED-4DB2-BD59-A6C34878D82A}">
                    <a16:rowId xmlns:a16="http://schemas.microsoft.com/office/drawing/2014/main" val="866018695"/>
                  </a:ext>
                </a:extLst>
              </a:tr>
              <a:tr h="746573">
                <a:tc>
                  <a:txBody>
                    <a:bodyPr/>
                    <a:lstStyle/>
                    <a:p>
                      <a:r>
                        <a:rPr lang="en-GB" sz="1200" b="1"/>
                        <a:t>Tax ID Verification</a:t>
                      </a:r>
                    </a:p>
                    <a:p>
                      <a:r>
                        <a:rPr lang="en-GB" sz="1100" kern="1200">
                          <a:solidFill>
                            <a:schemeClr val="dk1"/>
                          </a:solidFill>
                          <a:effectLst/>
                          <a:latin typeface="+mn-lt"/>
                          <a:ea typeface="+mn-ea"/>
                          <a:cs typeface="+mn-cs"/>
                        </a:rPr>
                        <a:t>1. Validate </a:t>
                      </a:r>
                      <a:r>
                        <a:rPr lang="en-GB" sz="1100" b="1" kern="1200">
                          <a:solidFill>
                            <a:schemeClr val="dk1"/>
                          </a:solidFill>
                          <a:effectLst/>
                          <a:latin typeface="+mn-lt"/>
                          <a:ea typeface="+mn-ea"/>
                          <a:cs typeface="+mn-cs"/>
                        </a:rPr>
                        <a:t>Tax ID  </a:t>
                      </a:r>
                      <a:r>
                        <a:rPr lang="en-GB" sz="1100" kern="1200">
                          <a:solidFill>
                            <a:schemeClr val="dk1"/>
                          </a:solidFill>
                          <a:effectLst/>
                          <a:latin typeface="+mn-lt"/>
                          <a:ea typeface="+mn-ea"/>
                          <a:cs typeface="+mn-cs"/>
                        </a:rPr>
                        <a:t>from official portals. Ensure only </a:t>
                      </a:r>
                      <a:r>
                        <a:rPr lang="en-GB" sz="1100" b="1" kern="1200">
                          <a:solidFill>
                            <a:schemeClr val="dk1"/>
                          </a:solidFill>
                          <a:effectLst/>
                          <a:latin typeface="+mn-lt"/>
                          <a:ea typeface="+mn-ea"/>
                          <a:cs typeface="+mn-cs"/>
                        </a:rPr>
                        <a:t>one employee is linked</a:t>
                      </a:r>
                      <a:r>
                        <a:rPr lang="en-GB" sz="1100" kern="1200">
                          <a:solidFill>
                            <a:schemeClr val="dk1"/>
                          </a:solidFill>
                          <a:effectLst/>
                          <a:latin typeface="+mn-lt"/>
                          <a:ea typeface="+mn-ea"/>
                          <a:cs typeface="+mn-cs"/>
                        </a:rPr>
                        <a:t> to that Tax ID in your system.</a:t>
                      </a:r>
                    </a:p>
                  </a:txBody>
                  <a:tcPr/>
                </a:tc>
                <a:tc>
                  <a:txBody>
                    <a:bodyPr/>
                    <a:lstStyle/>
                    <a:p>
                      <a:pPr marL="171450" indent="-171450">
                        <a:buFont typeface="Arial" panose="020B0604020202020204" pitchFamily="34" charset="0"/>
                        <a:buChar char="•"/>
                      </a:pPr>
                      <a:r>
                        <a:rPr lang="en-US" sz="1100"/>
                        <a:t>PAN (India)</a:t>
                      </a:r>
                    </a:p>
                    <a:p>
                      <a:pPr marL="171450" indent="-171450">
                        <a:buFont typeface="Arial" panose="020B0604020202020204" pitchFamily="34" charset="0"/>
                        <a:buChar char="•"/>
                      </a:pPr>
                      <a:r>
                        <a:rPr lang="en-US" sz="1100"/>
                        <a:t>TFN (Aus, NZ)</a:t>
                      </a:r>
                    </a:p>
                    <a:p>
                      <a:pPr marL="171450" indent="-171450">
                        <a:buFont typeface="Arial" panose="020B0604020202020204" pitchFamily="34" charset="0"/>
                        <a:buChar char="•"/>
                      </a:pPr>
                      <a:r>
                        <a:rPr lang="en-US" sz="1100"/>
                        <a:t>PHIC (Philippines)</a:t>
                      </a:r>
                    </a:p>
                    <a:p>
                      <a:pPr marL="171450" indent="-171450">
                        <a:buFont typeface="Arial" panose="020B0604020202020204" pitchFamily="34" charset="0"/>
                        <a:buChar char="•"/>
                      </a:pPr>
                      <a:r>
                        <a:rPr lang="en-US" sz="1100"/>
                        <a:t>My Number (Japan)</a:t>
                      </a:r>
                    </a:p>
                    <a:p>
                      <a:endParaRPr lang="en-US" sz="1100"/>
                    </a:p>
                  </a:txBody>
                  <a:tcPr/>
                </a:tc>
                <a:tc>
                  <a:txBody>
                    <a:bodyPr/>
                    <a:lstStyle/>
                    <a:p>
                      <a:pPr marL="171450" indent="-171450">
                        <a:buFont typeface="Arial" panose="020B0604020202020204" pitchFamily="34" charset="0"/>
                        <a:buChar char="•"/>
                      </a:pPr>
                      <a:r>
                        <a:rPr lang="en-US" sz="1100"/>
                        <a:t>NIN (UK)</a:t>
                      </a:r>
                    </a:p>
                    <a:p>
                      <a:pPr marL="171450" indent="-171450">
                        <a:buFont typeface="Arial" panose="020B0604020202020204" pitchFamily="34" charset="0"/>
                        <a:buChar char="•"/>
                      </a:pPr>
                      <a:r>
                        <a:rPr lang="en-US" sz="1100"/>
                        <a:t>EU ID</a:t>
                      </a:r>
                    </a:p>
                    <a:p>
                      <a:pPr marL="171450" indent="-171450">
                        <a:buFont typeface="Arial" panose="020B0604020202020204" pitchFamily="34" charset="0"/>
                        <a:buChar char="•"/>
                      </a:pPr>
                      <a:r>
                        <a:rPr lang="en-US" sz="1100"/>
                        <a:t>Local equivalent based on country</a:t>
                      </a:r>
                    </a:p>
                  </a:txBody>
                  <a:tcPr/>
                </a:tc>
                <a:tc>
                  <a:txBody>
                    <a:bodyPr/>
                    <a:lstStyle/>
                    <a:p>
                      <a:pPr marL="171450" indent="-171450">
                        <a:buFont typeface="Arial" panose="020B0604020202020204" pitchFamily="34" charset="0"/>
                        <a:buChar char="•"/>
                      </a:pPr>
                      <a:r>
                        <a:rPr lang="en-GB" sz="1100"/>
                        <a:t>SSN (USA)</a:t>
                      </a:r>
                    </a:p>
                    <a:p>
                      <a:pPr marL="171450" indent="-171450">
                        <a:buFont typeface="Arial" panose="020B0604020202020204" pitchFamily="34" charset="0"/>
                        <a:buChar char="•"/>
                      </a:pPr>
                      <a:r>
                        <a:rPr lang="en-GB" sz="1100"/>
                        <a:t>SIN (Canada)</a:t>
                      </a:r>
                      <a:endParaRPr lang="en-US" sz="1100"/>
                    </a:p>
                    <a:p>
                      <a:endParaRPr lang="en-US" sz="1100"/>
                    </a:p>
                  </a:txBody>
                  <a:tcPr/>
                </a:tc>
                <a:tc>
                  <a:txBody>
                    <a:bodyPr/>
                    <a:lstStyle/>
                    <a:p>
                      <a:pPr marL="171450" marR="0" lvl="0" indent="-171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GB" sz="1100" kern="1200">
                          <a:solidFill>
                            <a:schemeClr val="tx1"/>
                          </a:solidFill>
                          <a:effectLst/>
                          <a:latin typeface="+mn-lt"/>
                          <a:ea typeface="+mn-ea"/>
                          <a:cs typeface="+mn-cs"/>
                        </a:rPr>
                        <a:t>Duplicate Tax ID in the payroll system  or shared tax IDs</a:t>
                      </a:r>
                    </a:p>
                    <a:p>
                      <a:pPr marL="171450" marR="0" lvl="0" indent="-171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GB" sz="1100" kern="1200">
                        <a:solidFill>
                          <a:schemeClr val="tx1"/>
                        </a:solidFill>
                        <a:effectLst/>
                        <a:latin typeface="+mn-lt"/>
                        <a:ea typeface="+mn-ea"/>
                        <a:cs typeface="+mn-cs"/>
                      </a:endParaRPr>
                    </a:p>
                    <a:p>
                      <a:pPr marL="171450" indent="-171450">
                        <a:buClr>
                          <a:srgbClr val="FF0000"/>
                        </a:buClr>
                        <a:buFont typeface="Arial" panose="020B0604020202020204" pitchFamily="34" charset="0"/>
                        <a:buChar char="•"/>
                      </a:pPr>
                      <a:r>
                        <a:rPr lang="en-GB" sz="1100">
                          <a:solidFill>
                            <a:schemeClr val="tx1"/>
                          </a:solidFill>
                        </a:rPr>
                        <a:t>Fake or unregistered tax numbers</a:t>
                      </a:r>
                    </a:p>
                  </a:txBody>
                  <a:tcPr>
                    <a:solidFill>
                      <a:schemeClr val="bg1">
                        <a:lumMod val="95000"/>
                      </a:schemeClr>
                    </a:solidFill>
                  </a:tcPr>
                </a:tc>
                <a:extLst>
                  <a:ext uri="{0D108BD9-81ED-4DB2-BD59-A6C34878D82A}">
                    <a16:rowId xmlns:a16="http://schemas.microsoft.com/office/drawing/2014/main" val="1914059480"/>
                  </a:ext>
                </a:extLst>
              </a:tr>
            </a:tbl>
          </a:graphicData>
        </a:graphic>
      </p:graphicFrame>
      <p:sp>
        <p:nvSpPr>
          <p:cNvPr id="8" name="Text Placeholder 4">
            <a:extLst>
              <a:ext uri="{FF2B5EF4-FFF2-40B4-BE49-F238E27FC236}">
                <a16:creationId xmlns:a16="http://schemas.microsoft.com/office/drawing/2014/main" id="{C2432E10-C4B1-B9E0-5407-C66F424A051F}"/>
              </a:ext>
            </a:extLst>
          </p:cNvPr>
          <p:cNvSpPr txBox="1">
            <a:spLocks/>
          </p:cNvSpPr>
          <p:nvPr/>
        </p:nvSpPr>
        <p:spPr>
          <a:xfrm>
            <a:off x="328852" y="912102"/>
            <a:ext cx="11277601" cy="567051"/>
          </a:xfrm>
          <a:prstGeom prst="rect">
            <a:avLst/>
          </a:prstGeom>
        </p:spPr>
        <p:txBody>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GB"/>
              <a:t>This checklist provides a practical guide for Payroll teams to systematically verify new hires and identify potentially fraudulent candidates.</a:t>
            </a:r>
          </a:p>
        </p:txBody>
      </p:sp>
    </p:spTree>
    <p:extLst>
      <p:ext uri="{BB962C8B-B14F-4D97-AF65-F5344CB8AC3E}">
        <p14:creationId xmlns:p14="http://schemas.microsoft.com/office/powerpoint/2010/main" val="331369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7F39-B82F-21DC-069D-7AAE8A0EA0D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A34B6D3-2126-71D8-FFBE-25A987B6F104}"/>
              </a:ext>
            </a:extLst>
          </p:cNvPr>
          <p:cNvSpPr>
            <a:spLocks noGrp="1"/>
          </p:cNvSpPr>
          <p:nvPr>
            <p:ph type="title"/>
          </p:nvPr>
        </p:nvSpPr>
        <p:spPr>
          <a:xfrm>
            <a:off x="613995" y="457201"/>
            <a:ext cx="5409733" cy="5795962"/>
          </a:xfrm>
        </p:spPr>
        <p:txBody>
          <a:bodyPr/>
          <a:lstStyle/>
          <a:p>
            <a:r>
              <a:rPr lang="en-US" sz="4400"/>
              <a:t>Cybersecurity Checklist</a:t>
            </a:r>
          </a:p>
        </p:txBody>
      </p:sp>
    </p:spTree>
    <p:custDataLst>
      <p:tags r:id="rId1"/>
    </p:custDataLst>
    <p:extLst>
      <p:ext uri="{BB962C8B-B14F-4D97-AF65-F5344CB8AC3E}">
        <p14:creationId xmlns:p14="http://schemas.microsoft.com/office/powerpoint/2010/main" val="379195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39701-E891-DBAC-0EE4-42D026C9BB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DCF898-DD23-8A0A-FD49-0C2D4FE7273B}"/>
              </a:ext>
            </a:extLst>
          </p:cNvPr>
          <p:cNvSpPr>
            <a:spLocks noGrp="1"/>
          </p:cNvSpPr>
          <p:nvPr>
            <p:ph type="title"/>
          </p:nvPr>
        </p:nvSpPr>
        <p:spPr>
          <a:xfrm>
            <a:off x="457199" y="455633"/>
            <a:ext cx="7038110" cy="567051"/>
          </a:xfrm>
        </p:spPr>
        <p:txBody>
          <a:bodyPr/>
          <a:lstStyle/>
          <a:p>
            <a:pPr>
              <a:lnSpc>
                <a:spcPct val="100000"/>
              </a:lnSpc>
            </a:pPr>
            <a:r>
              <a:rPr lang="en-GB"/>
              <a:t>Security Monitoring</a:t>
            </a:r>
          </a:p>
        </p:txBody>
      </p:sp>
      <p:sp>
        <p:nvSpPr>
          <p:cNvPr id="2" name="Slide Number Placeholder 1">
            <a:extLst>
              <a:ext uri="{FF2B5EF4-FFF2-40B4-BE49-F238E27FC236}">
                <a16:creationId xmlns:a16="http://schemas.microsoft.com/office/drawing/2014/main" id="{6AF042D2-83ED-7F74-FF85-4D08637FACDC}"/>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ounded Rectangle 2">
            <a:extLst>
              <a:ext uri="{FF2B5EF4-FFF2-40B4-BE49-F238E27FC236}">
                <a16:creationId xmlns:a16="http://schemas.microsoft.com/office/drawing/2014/main" id="{DF40833E-4BB7-28FA-D7C2-634F9F01D61B}"/>
              </a:ext>
            </a:extLst>
          </p:cNvPr>
          <p:cNvSpPr/>
          <p:nvPr/>
        </p:nvSpPr>
        <p:spPr>
          <a:xfrm>
            <a:off x="6748272" y="1077795"/>
            <a:ext cx="4668019" cy="4702410"/>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7F08F1-D0CD-9165-E344-683353FD0B7A}"/>
              </a:ext>
            </a:extLst>
          </p:cNvPr>
          <p:cNvSpPr txBox="1"/>
          <p:nvPr/>
        </p:nvSpPr>
        <p:spPr>
          <a:xfrm>
            <a:off x="7150608" y="2062905"/>
            <a:ext cx="4053821" cy="3293209"/>
          </a:xfrm>
          <a:prstGeom prst="rect">
            <a:avLst/>
          </a:prstGeom>
          <a:noFill/>
        </p:spPr>
        <p:txBody>
          <a:bodyPr wrap="square">
            <a:spAutoFit/>
          </a:bodyPr>
          <a:lstStyle/>
          <a:p>
            <a:pPr marL="285750" lvl="0" indent="-285750">
              <a:buClr>
                <a:srgbClr val="2006F7"/>
              </a:buClr>
              <a:buFont typeface="Arial" panose="020B0604020202020204" pitchFamily="34" charset="0"/>
              <a:buChar char="•"/>
              <a:defRPr/>
            </a:pPr>
            <a:r>
              <a:rPr lang="en-GB" sz="1600" b="1">
                <a:solidFill>
                  <a:srgbClr val="001A47"/>
                </a:solidFill>
              </a:rPr>
              <a:t>Verify:</a:t>
            </a:r>
            <a:r>
              <a:rPr lang="en-GB" sz="1600">
                <a:solidFill>
                  <a:srgbClr val="001A47"/>
                </a:solidFill>
              </a:rPr>
              <a:t> You have an up to date asset inventory</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Access Control:</a:t>
            </a:r>
            <a:r>
              <a:rPr lang="en-GB" sz="1600">
                <a:solidFill>
                  <a:srgbClr val="001A47"/>
                </a:solidFill>
              </a:rPr>
              <a:t> Adhere to the principle of least privilege </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Monitor:</a:t>
            </a:r>
            <a:r>
              <a:rPr lang="en-GB" sz="1600">
                <a:solidFill>
                  <a:srgbClr val="001A47"/>
                </a:solidFill>
              </a:rPr>
              <a:t> Flag logins from unexpected or high risk geolocations, look for impossible travel </a:t>
            </a:r>
            <a:br>
              <a:rPr lang="en-GB" sz="1600">
                <a:solidFill>
                  <a:srgbClr val="001A47"/>
                </a:solidFill>
              </a:rPr>
            </a:br>
            <a:endParaRPr lang="en-GB" sz="1600">
              <a:solidFill>
                <a:srgbClr val="001A47"/>
              </a:solidFill>
            </a:endParaRPr>
          </a:p>
          <a:p>
            <a:pPr marL="285750" lvl="0" indent="-285750">
              <a:buClr>
                <a:srgbClr val="2006F7"/>
              </a:buClr>
              <a:buFont typeface="Arial" panose="020B0604020202020204" pitchFamily="34" charset="0"/>
              <a:buChar char="•"/>
              <a:defRPr/>
            </a:pPr>
            <a:r>
              <a:rPr lang="en-GB" sz="1600" b="1">
                <a:solidFill>
                  <a:srgbClr val="001A47"/>
                </a:solidFill>
              </a:rPr>
              <a:t>Collaboration:</a:t>
            </a:r>
            <a:r>
              <a:rPr lang="en-GB" sz="1600">
                <a:solidFill>
                  <a:srgbClr val="001A47"/>
                </a:solidFill>
              </a:rPr>
              <a:t> Work with IT and HR to ensure any suspicious activities are flagged and reviewed immediately</a:t>
            </a:r>
            <a:endParaRPr lang="en-US" sz="1600">
              <a:solidFill>
                <a:srgbClr val="001A47"/>
              </a:solidFill>
            </a:endParaRPr>
          </a:p>
        </p:txBody>
      </p:sp>
      <p:sp>
        <p:nvSpPr>
          <p:cNvPr id="5" name="TextBox 4">
            <a:extLst>
              <a:ext uri="{FF2B5EF4-FFF2-40B4-BE49-F238E27FC236}">
                <a16:creationId xmlns:a16="http://schemas.microsoft.com/office/drawing/2014/main" id="{524749FA-90A7-FAE5-80B0-06F50E1CADBA}"/>
              </a:ext>
            </a:extLst>
          </p:cNvPr>
          <p:cNvSpPr txBox="1"/>
          <p:nvPr/>
        </p:nvSpPr>
        <p:spPr>
          <a:xfrm>
            <a:off x="7101861" y="1425859"/>
            <a:ext cx="4053820" cy="400110"/>
          </a:xfrm>
          <a:prstGeom prst="rect">
            <a:avLst/>
          </a:prstGeom>
          <a:noFill/>
        </p:spPr>
        <p:txBody>
          <a:bodyPr wrap="square" rtlCol="0">
            <a:spAutoFit/>
          </a:bodyPr>
          <a:lstStyle/>
          <a:p>
            <a:r>
              <a:rPr lang="en-US" sz="2000" b="1">
                <a:solidFill>
                  <a:schemeClr val="tx2"/>
                </a:solidFill>
                <a:cs typeface="Calibri" panose="020F0502020204030204" pitchFamily="34" charset="0"/>
              </a:rPr>
              <a:t>Key Takeaways</a:t>
            </a:r>
          </a:p>
        </p:txBody>
      </p:sp>
      <p:sp>
        <p:nvSpPr>
          <p:cNvPr id="7" name="Text Placeholder 4">
            <a:extLst>
              <a:ext uri="{FF2B5EF4-FFF2-40B4-BE49-F238E27FC236}">
                <a16:creationId xmlns:a16="http://schemas.microsoft.com/office/drawing/2014/main" id="{9A2A505B-C798-EF43-73A9-CFADEA422AED}"/>
              </a:ext>
            </a:extLst>
          </p:cNvPr>
          <p:cNvSpPr txBox="1">
            <a:spLocks/>
          </p:cNvSpPr>
          <p:nvPr/>
        </p:nvSpPr>
        <p:spPr>
          <a:xfrm>
            <a:off x="457199" y="1313553"/>
            <a:ext cx="5638801" cy="4702409"/>
          </a:xfrm>
          <a:prstGeom prst="rect">
            <a:avLst/>
          </a:prstGeom>
        </p:spPr>
        <p:txBody>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It is imperative for organizations to leverage Endpoint Detection and Response (EDR), Network Detection and Response (NDR), and Data Loss Prevention (DLP) tools to discover North Koreans who have taken roles in their organization </a:t>
            </a:r>
          </a:p>
          <a:p>
            <a:r>
              <a:rPr lang="en-US"/>
              <a:t>Regular monitoring should include: </a:t>
            </a:r>
          </a:p>
          <a:p>
            <a:pPr lvl="1"/>
            <a:r>
              <a:rPr lang="en-US"/>
              <a:t>Unapproved Remote Monitoring and Management Tools </a:t>
            </a:r>
          </a:p>
          <a:p>
            <a:pPr lvl="1"/>
            <a:r>
              <a:rPr lang="en-US"/>
              <a:t>Unexpected VPN services, especially from residential VPNs or known-bad VPN services </a:t>
            </a:r>
          </a:p>
          <a:p>
            <a:pPr lvl="1"/>
            <a:r>
              <a:rPr lang="en-US"/>
              <a:t> Exfiltration of data via unusual paths such as online storage or USB devices </a:t>
            </a:r>
          </a:p>
        </p:txBody>
      </p:sp>
    </p:spTree>
    <p:extLst>
      <p:ext uri="{BB962C8B-B14F-4D97-AF65-F5344CB8AC3E}">
        <p14:creationId xmlns:p14="http://schemas.microsoft.com/office/powerpoint/2010/main" val="361193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814D-FD15-6D9B-F33B-37965FCAABD4}"/>
              </a:ext>
            </a:extLst>
          </p:cNvPr>
          <p:cNvSpPr>
            <a:spLocks noGrp="1"/>
          </p:cNvSpPr>
          <p:nvPr>
            <p:ph type="title"/>
          </p:nvPr>
        </p:nvSpPr>
        <p:spPr>
          <a:xfrm>
            <a:off x="457200" y="455633"/>
            <a:ext cx="3077218" cy="766776"/>
          </a:xfrm>
        </p:spPr>
        <p:txBody>
          <a:bodyPr anchor="t" anchorCtr="0"/>
          <a:lstStyle/>
          <a:p>
            <a:r>
              <a:rPr lang="en-US"/>
              <a:t>Threat Hunting</a:t>
            </a:r>
          </a:p>
        </p:txBody>
      </p:sp>
      <p:sp>
        <p:nvSpPr>
          <p:cNvPr id="5" name="Text Placeholder 4">
            <a:extLst>
              <a:ext uri="{FF2B5EF4-FFF2-40B4-BE49-F238E27FC236}">
                <a16:creationId xmlns:a16="http://schemas.microsoft.com/office/drawing/2014/main" id="{F066EA06-85AE-983D-1E2A-4D5C1D293AB0}"/>
              </a:ext>
            </a:extLst>
          </p:cNvPr>
          <p:cNvSpPr>
            <a:spLocks noGrp="1"/>
          </p:cNvSpPr>
          <p:nvPr>
            <p:ph type="body" sz="quarter" idx="12"/>
          </p:nvPr>
        </p:nvSpPr>
        <p:spPr/>
        <p:txBody>
          <a:bodyPr lIns="91440" rIns="91440"/>
          <a:lstStyle/>
          <a:p>
            <a:pPr>
              <a:lnSpc>
                <a:spcPct val="100000"/>
              </a:lnSpc>
              <a:spcBef>
                <a:spcPts val="0"/>
              </a:spcBef>
            </a:pPr>
            <a:r>
              <a:rPr lang="en-GB" sz="1300"/>
              <a:t>Profiled new hires with minimal engagement in collaboration tools (Teams, Slack, Outlook) and access to expected systems.</a:t>
            </a:r>
            <a:endParaRPr lang="en-US" sz="1300"/>
          </a:p>
        </p:txBody>
      </p:sp>
      <p:sp>
        <p:nvSpPr>
          <p:cNvPr id="6" name="Text Placeholder 5">
            <a:extLst>
              <a:ext uri="{FF2B5EF4-FFF2-40B4-BE49-F238E27FC236}">
                <a16:creationId xmlns:a16="http://schemas.microsoft.com/office/drawing/2014/main" id="{C828CFF1-4A37-D1D3-6607-A83B24215900}"/>
              </a:ext>
            </a:extLst>
          </p:cNvPr>
          <p:cNvSpPr>
            <a:spLocks noGrp="1"/>
          </p:cNvSpPr>
          <p:nvPr>
            <p:ph type="body" sz="quarter" idx="14"/>
          </p:nvPr>
        </p:nvSpPr>
        <p:spPr/>
        <p:txBody>
          <a:bodyPr lIns="91440" rIns="91440"/>
          <a:lstStyle/>
          <a:p>
            <a:pPr>
              <a:lnSpc>
                <a:spcPct val="100000"/>
              </a:lnSpc>
              <a:spcBef>
                <a:spcPts val="0"/>
              </a:spcBef>
            </a:pPr>
            <a:r>
              <a:rPr lang="en-GB" sz="1300"/>
              <a:t>Investigate failed AD logins using unrecognized domains to identify OPSEC lapses where North Korean actors reused credentials across environments.</a:t>
            </a:r>
            <a:endParaRPr lang="en-US" sz="1300"/>
          </a:p>
        </p:txBody>
      </p:sp>
      <p:sp>
        <p:nvSpPr>
          <p:cNvPr id="7" name="Text Placeholder 6">
            <a:extLst>
              <a:ext uri="{FF2B5EF4-FFF2-40B4-BE49-F238E27FC236}">
                <a16:creationId xmlns:a16="http://schemas.microsoft.com/office/drawing/2014/main" id="{B2B0430E-8807-89D0-DF9F-B30D5E9F69FC}"/>
              </a:ext>
            </a:extLst>
          </p:cNvPr>
          <p:cNvSpPr>
            <a:spLocks noGrp="1"/>
          </p:cNvSpPr>
          <p:nvPr>
            <p:ph type="body" sz="quarter" idx="18"/>
          </p:nvPr>
        </p:nvSpPr>
        <p:spPr/>
        <p:txBody>
          <a:bodyPr lIns="91440" rIns="91440"/>
          <a:lstStyle/>
          <a:p>
            <a:pPr>
              <a:lnSpc>
                <a:spcPct val="100000"/>
              </a:lnSpc>
              <a:spcBef>
                <a:spcPts val="0"/>
              </a:spcBef>
            </a:pPr>
            <a:r>
              <a:rPr lang="en-GB" sz="1300"/>
              <a:t>Analyse OneDrive and SharePoint downloads by recent hires to detect unusual access to sensitive documents and investigation materials.</a:t>
            </a:r>
            <a:endParaRPr lang="en-US" sz="1300"/>
          </a:p>
        </p:txBody>
      </p:sp>
      <p:sp>
        <p:nvSpPr>
          <p:cNvPr id="8" name="Text Placeholder 7">
            <a:extLst>
              <a:ext uri="{FF2B5EF4-FFF2-40B4-BE49-F238E27FC236}">
                <a16:creationId xmlns:a16="http://schemas.microsoft.com/office/drawing/2014/main" id="{077DC0FC-2876-CE63-F019-6CD95503401E}"/>
              </a:ext>
            </a:extLst>
          </p:cNvPr>
          <p:cNvSpPr>
            <a:spLocks noGrp="1"/>
          </p:cNvSpPr>
          <p:nvPr>
            <p:ph type="body" sz="quarter" idx="22"/>
          </p:nvPr>
        </p:nvSpPr>
        <p:spPr/>
        <p:txBody>
          <a:bodyPr lIns="91440" rIns="91440"/>
          <a:lstStyle/>
          <a:p>
            <a:pPr>
              <a:lnSpc>
                <a:spcPct val="100000"/>
              </a:lnSpc>
              <a:spcBef>
                <a:spcPts val="0"/>
              </a:spcBef>
            </a:pPr>
            <a:r>
              <a:rPr lang="en-GB" sz="1300"/>
              <a:t>Review access to your Careers pages from low-reputation ASNs and rare geographies to infer potential North Korean job applications.</a:t>
            </a:r>
            <a:endParaRPr lang="en-US" sz="1300"/>
          </a:p>
        </p:txBody>
      </p:sp>
      <p:sp>
        <p:nvSpPr>
          <p:cNvPr id="9" name="Text Placeholder 8">
            <a:extLst>
              <a:ext uri="{FF2B5EF4-FFF2-40B4-BE49-F238E27FC236}">
                <a16:creationId xmlns:a16="http://schemas.microsoft.com/office/drawing/2014/main" id="{A20684B8-E2C4-70CE-5870-2D66B8C4D3D8}"/>
              </a:ext>
            </a:extLst>
          </p:cNvPr>
          <p:cNvSpPr>
            <a:spLocks noGrp="1"/>
          </p:cNvSpPr>
          <p:nvPr>
            <p:ph type="body" sz="quarter" idx="23"/>
          </p:nvPr>
        </p:nvSpPr>
        <p:spPr/>
        <p:txBody>
          <a:bodyPr lIns="91440" rIns="91440"/>
          <a:lstStyle/>
          <a:p>
            <a:pPr>
              <a:lnSpc>
                <a:spcPct val="100000"/>
              </a:lnSpc>
              <a:spcBef>
                <a:spcPts val="0"/>
              </a:spcBef>
            </a:pPr>
            <a:r>
              <a:rPr lang="en-GB" sz="1300"/>
              <a:t>Identify endpoints with constant uptime but low process activity, revealing use of mouse </a:t>
            </a:r>
            <a:r>
              <a:rPr lang="en-GB" sz="1300" err="1"/>
              <a:t>jiggler</a:t>
            </a:r>
            <a:r>
              <a:rPr lang="en-GB" sz="1300"/>
              <a:t> software.</a:t>
            </a:r>
            <a:endParaRPr lang="en-US" sz="1300"/>
          </a:p>
        </p:txBody>
      </p:sp>
      <p:sp>
        <p:nvSpPr>
          <p:cNvPr id="10" name="Text Placeholder 9">
            <a:extLst>
              <a:ext uri="{FF2B5EF4-FFF2-40B4-BE49-F238E27FC236}">
                <a16:creationId xmlns:a16="http://schemas.microsoft.com/office/drawing/2014/main" id="{1F7FFA39-08BA-A3C3-B6AA-318515EE05AF}"/>
              </a:ext>
            </a:extLst>
          </p:cNvPr>
          <p:cNvSpPr>
            <a:spLocks noGrp="1"/>
          </p:cNvSpPr>
          <p:nvPr>
            <p:ph type="body" sz="quarter" idx="24"/>
          </p:nvPr>
        </p:nvSpPr>
        <p:spPr/>
        <p:txBody>
          <a:bodyPr lIns="91440" rIns="91440"/>
          <a:lstStyle/>
          <a:p>
            <a:pPr>
              <a:lnSpc>
                <a:spcPct val="100000"/>
              </a:lnSpc>
              <a:spcBef>
                <a:spcPts val="0"/>
              </a:spcBef>
            </a:pPr>
            <a:r>
              <a:rPr lang="en-GB" sz="1300"/>
              <a:t>Review users cloning many GitHub repos with few commits, especially outside their team scope.</a:t>
            </a:r>
            <a:endParaRPr lang="en-US" sz="1300"/>
          </a:p>
        </p:txBody>
      </p:sp>
      <p:sp>
        <p:nvSpPr>
          <p:cNvPr id="11" name="Text Placeholder 10">
            <a:extLst>
              <a:ext uri="{FF2B5EF4-FFF2-40B4-BE49-F238E27FC236}">
                <a16:creationId xmlns:a16="http://schemas.microsoft.com/office/drawing/2014/main" id="{53854013-955B-8B48-8146-0B79A917B0BB}"/>
              </a:ext>
            </a:extLst>
          </p:cNvPr>
          <p:cNvSpPr>
            <a:spLocks noGrp="1"/>
          </p:cNvSpPr>
          <p:nvPr>
            <p:ph type="body" sz="quarter" idx="11"/>
          </p:nvPr>
        </p:nvSpPr>
        <p:spPr/>
        <p:txBody>
          <a:bodyPr anchor="ctr" anchorCtr="0"/>
          <a:lstStyle/>
          <a:p>
            <a:r>
              <a:rPr lang="en-US"/>
              <a:t>Lack of Normal Business Engagement (Silent Work)</a:t>
            </a:r>
          </a:p>
        </p:txBody>
      </p:sp>
      <p:sp>
        <p:nvSpPr>
          <p:cNvPr id="12" name="Text Placeholder 11">
            <a:extLst>
              <a:ext uri="{FF2B5EF4-FFF2-40B4-BE49-F238E27FC236}">
                <a16:creationId xmlns:a16="http://schemas.microsoft.com/office/drawing/2014/main" id="{7DA43927-9973-5975-A67C-85F4568BC517}"/>
              </a:ext>
            </a:extLst>
          </p:cNvPr>
          <p:cNvSpPr>
            <a:spLocks noGrp="1"/>
          </p:cNvSpPr>
          <p:nvPr>
            <p:ph type="body" sz="quarter" idx="13"/>
          </p:nvPr>
        </p:nvSpPr>
        <p:spPr/>
        <p:txBody>
          <a:bodyPr anchor="ctr" anchorCtr="0"/>
          <a:lstStyle/>
          <a:p>
            <a:r>
              <a:rPr lang="en-US"/>
              <a:t>System Accesses from Associated Infra</a:t>
            </a:r>
          </a:p>
        </p:txBody>
      </p:sp>
      <p:sp>
        <p:nvSpPr>
          <p:cNvPr id="13" name="Text Placeholder 12">
            <a:extLst>
              <a:ext uri="{FF2B5EF4-FFF2-40B4-BE49-F238E27FC236}">
                <a16:creationId xmlns:a16="http://schemas.microsoft.com/office/drawing/2014/main" id="{B30F34F4-9FE8-AAEC-DD5E-31F345D6D38F}"/>
              </a:ext>
            </a:extLst>
          </p:cNvPr>
          <p:cNvSpPr>
            <a:spLocks noGrp="1"/>
          </p:cNvSpPr>
          <p:nvPr>
            <p:ph type="body" sz="quarter" idx="17"/>
          </p:nvPr>
        </p:nvSpPr>
        <p:spPr/>
        <p:txBody>
          <a:bodyPr anchor="ctr" anchorCtr="0"/>
          <a:lstStyle/>
          <a:p>
            <a:r>
              <a:rPr lang="en-US"/>
              <a:t>Internal Data Enumeration</a:t>
            </a:r>
          </a:p>
        </p:txBody>
      </p:sp>
      <p:sp>
        <p:nvSpPr>
          <p:cNvPr id="14" name="Text Placeholder 13">
            <a:extLst>
              <a:ext uri="{FF2B5EF4-FFF2-40B4-BE49-F238E27FC236}">
                <a16:creationId xmlns:a16="http://schemas.microsoft.com/office/drawing/2014/main" id="{EF620034-6BED-6F3B-B24D-E5CB8AE24ECB}"/>
              </a:ext>
            </a:extLst>
          </p:cNvPr>
          <p:cNvSpPr>
            <a:spLocks noGrp="1"/>
          </p:cNvSpPr>
          <p:nvPr>
            <p:ph type="body" sz="quarter" idx="25"/>
          </p:nvPr>
        </p:nvSpPr>
        <p:spPr/>
        <p:txBody>
          <a:bodyPr anchor="ctr" anchorCtr="0"/>
          <a:lstStyle/>
          <a:p>
            <a:r>
              <a:rPr lang="en-US"/>
              <a:t>Career </a:t>
            </a:r>
          </a:p>
          <a:p>
            <a:r>
              <a:rPr lang="en-US"/>
              <a:t>Submissions</a:t>
            </a:r>
          </a:p>
        </p:txBody>
      </p:sp>
      <p:sp>
        <p:nvSpPr>
          <p:cNvPr id="15" name="Text Placeholder 14">
            <a:extLst>
              <a:ext uri="{FF2B5EF4-FFF2-40B4-BE49-F238E27FC236}">
                <a16:creationId xmlns:a16="http://schemas.microsoft.com/office/drawing/2014/main" id="{88071595-2661-DADB-8420-6716665D1DE7}"/>
              </a:ext>
            </a:extLst>
          </p:cNvPr>
          <p:cNvSpPr>
            <a:spLocks noGrp="1"/>
          </p:cNvSpPr>
          <p:nvPr>
            <p:ph type="body" sz="quarter" idx="26"/>
          </p:nvPr>
        </p:nvSpPr>
        <p:spPr/>
        <p:txBody>
          <a:bodyPr anchor="ctr" anchorCtr="0"/>
          <a:lstStyle/>
          <a:p>
            <a:r>
              <a:rPr lang="en-US"/>
              <a:t>Use of Activity </a:t>
            </a:r>
          </a:p>
          <a:p>
            <a:r>
              <a:rPr lang="en-US"/>
              <a:t>Spoofing Tools</a:t>
            </a:r>
          </a:p>
        </p:txBody>
      </p:sp>
      <p:sp>
        <p:nvSpPr>
          <p:cNvPr id="16" name="Text Placeholder 15">
            <a:extLst>
              <a:ext uri="{FF2B5EF4-FFF2-40B4-BE49-F238E27FC236}">
                <a16:creationId xmlns:a16="http://schemas.microsoft.com/office/drawing/2014/main" id="{9DE6108D-1678-839E-DE74-33E3AA7C41EC}"/>
              </a:ext>
            </a:extLst>
          </p:cNvPr>
          <p:cNvSpPr>
            <a:spLocks noGrp="1"/>
          </p:cNvSpPr>
          <p:nvPr>
            <p:ph type="body" sz="quarter" idx="27"/>
          </p:nvPr>
        </p:nvSpPr>
        <p:spPr/>
        <p:txBody>
          <a:bodyPr anchor="ctr" anchorCtr="0"/>
          <a:lstStyle/>
          <a:p>
            <a:r>
              <a:rPr lang="en-US"/>
              <a:t>Anomalous Code Repository Accesses</a:t>
            </a:r>
          </a:p>
        </p:txBody>
      </p:sp>
      <p:sp>
        <p:nvSpPr>
          <p:cNvPr id="17" name="Text Placeholder 4">
            <a:extLst>
              <a:ext uri="{FF2B5EF4-FFF2-40B4-BE49-F238E27FC236}">
                <a16:creationId xmlns:a16="http://schemas.microsoft.com/office/drawing/2014/main" id="{5EBCB012-6C8F-67FF-237A-B3324DDEB5B8}"/>
              </a:ext>
            </a:extLst>
          </p:cNvPr>
          <p:cNvSpPr txBox="1">
            <a:spLocks/>
          </p:cNvSpPr>
          <p:nvPr/>
        </p:nvSpPr>
        <p:spPr>
          <a:xfrm>
            <a:off x="457200" y="1009885"/>
            <a:ext cx="2772476" cy="5544919"/>
          </a:xfrm>
          <a:prstGeom prst="rect">
            <a:avLst/>
          </a:prstGeom>
        </p:spPr>
        <p:txBody>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Font typeface="Arial" panose="020B0604020202020204" pitchFamily="34" charset="0"/>
              <a:buNone/>
              <a:defRPr/>
            </a:pPr>
            <a:r>
              <a:rPr lang="en-US" sz="1400"/>
              <a:t>Early wins can be instrumental in building momentum. Conducting threat hunts within the organization and sharing the findings with leadership can demonstrate the tangible risk and justify broader cross-functional engagement. </a:t>
            </a:r>
          </a:p>
          <a:p>
            <a:pPr marL="0" indent="0">
              <a:spcBef>
                <a:spcPts val="0"/>
              </a:spcBef>
              <a:buClrTx/>
              <a:buFont typeface="Arial" panose="020B0604020202020204" pitchFamily="34" charset="0"/>
              <a:buNone/>
              <a:defRPr/>
            </a:pPr>
            <a:endParaRPr lang="en-US" sz="1400"/>
          </a:p>
          <a:p>
            <a:pPr marL="0" indent="0">
              <a:spcBef>
                <a:spcPts val="0"/>
              </a:spcBef>
              <a:buClrTx/>
              <a:buFont typeface="Arial" panose="020B0604020202020204" pitchFamily="34" charset="0"/>
              <a:buNone/>
              <a:defRPr/>
            </a:pPr>
            <a:endParaRPr lang="en-US" sz="1400"/>
          </a:p>
          <a:p>
            <a:pPr marL="0" indent="0">
              <a:spcBef>
                <a:spcPts val="0"/>
              </a:spcBef>
              <a:buClrTx/>
              <a:buFont typeface="Arial" panose="020B0604020202020204" pitchFamily="34" charset="0"/>
              <a:buNone/>
              <a:defRPr/>
            </a:pPr>
            <a:endParaRPr lang="en-US" sz="1400"/>
          </a:p>
          <a:p>
            <a:pPr marL="0" indent="0">
              <a:spcBef>
                <a:spcPts val="0"/>
              </a:spcBef>
              <a:buClrTx/>
              <a:buFont typeface="Arial" panose="020B0604020202020204" pitchFamily="34" charset="0"/>
              <a:buNone/>
              <a:defRPr/>
            </a:pPr>
            <a:endParaRPr lang="en-US" sz="1400"/>
          </a:p>
          <a:p>
            <a:pPr marL="0" indent="0">
              <a:spcBef>
                <a:spcPts val="0"/>
              </a:spcBef>
              <a:buClrTx/>
              <a:buFontTx/>
              <a:buNone/>
              <a:defRPr/>
            </a:pPr>
            <a:endParaRPr lang="en-GB" sz="2000" b="1">
              <a:latin typeface="Aptos" panose="02110004020202020204"/>
            </a:endParaRPr>
          </a:p>
          <a:p>
            <a:pPr marL="0" indent="0">
              <a:spcBef>
                <a:spcPts val="0"/>
              </a:spcBef>
              <a:buClrTx/>
              <a:buFontTx/>
              <a:buNone/>
              <a:defRPr/>
            </a:pPr>
            <a:r>
              <a:rPr lang="en-GB" sz="1600" b="1">
                <a:latin typeface="Aptos" panose="02110004020202020204"/>
              </a:rPr>
              <a:t>Potential Data Sources:</a:t>
            </a:r>
          </a:p>
          <a:p>
            <a:pPr marL="285750" indent="-285750">
              <a:spcBef>
                <a:spcPts val="0"/>
              </a:spcBef>
              <a:defRPr/>
            </a:pPr>
            <a:r>
              <a:rPr lang="en-GB" sz="1600">
                <a:latin typeface="Aptos" panose="02110004020202020204"/>
              </a:rPr>
              <a:t>GitHub</a:t>
            </a:r>
          </a:p>
          <a:p>
            <a:pPr marL="285750" indent="-285750">
              <a:spcBef>
                <a:spcPts val="0"/>
              </a:spcBef>
              <a:defRPr/>
            </a:pPr>
            <a:r>
              <a:rPr lang="en-GB" sz="1600">
                <a:latin typeface="Aptos" panose="02110004020202020204"/>
              </a:rPr>
              <a:t>Office Suite</a:t>
            </a:r>
          </a:p>
          <a:p>
            <a:pPr marL="285750" indent="-285750">
              <a:spcBef>
                <a:spcPts val="0"/>
              </a:spcBef>
              <a:defRPr/>
            </a:pPr>
            <a:r>
              <a:rPr lang="en-GB" sz="1600">
                <a:latin typeface="Aptos" panose="02110004020202020204"/>
              </a:rPr>
              <a:t>Identity Providers</a:t>
            </a:r>
          </a:p>
          <a:p>
            <a:pPr marL="285750" indent="-285750">
              <a:spcBef>
                <a:spcPts val="0"/>
              </a:spcBef>
              <a:defRPr/>
            </a:pPr>
            <a:r>
              <a:rPr lang="en-GB" sz="1600">
                <a:latin typeface="Aptos" panose="02110004020202020204"/>
              </a:rPr>
              <a:t>XDR</a:t>
            </a:r>
          </a:p>
          <a:p>
            <a:pPr marL="285750" indent="-285750">
              <a:spcBef>
                <a:spcPts val="0"/>
              </a:spcBef>
              <a:defRPr/>
            </a:pPr>
            <a:r>
              <a:rPr lang="en-GB" sz="1600">
                <a:latin typeface="Aptos" panose="02110004020202020204"/>
              </a:rPr>
              <a:t>Central Email</a:t>
            </a:r>
          </a:p>
          <a:p>
            <a:pPr marL="285750" indent="-285750">
              <a:spcBef>
                <a:spcPts val="0"/>
              </a:spcBef>
              <a:defRPr/>
            </a:pPr>
            <a:r>
              <a:rPr lang="en-GB" sz="1600">
                <a:latin typeface="Aptos" panose="02110004020202020204"/>
              </a:rPr>
              <a:t>EAA</a:t>
            </a:r>
          </a:p>
          <a:p>
            <a:pPr marL="285750" indent="-285750">
              <a:spcBef>
                <a:spcPts val="0"/>
              </a:spcBef>
              <a:defRPr/>
            </a:pPr>
            <a:r>
              <a:rPr lang="en-GB" sz="1600">
                <a:latin typeface="Aptos" panose="02110004020202020204"/>
              </a:rPr>
              <a:t>Akamai</a:t>
            </a:r>
          </a:p>
          <a:p>
            <a:pPr marL="285750" indent="-285750">
              <a:spcBef>
                <a:spcPts val="0"/>
              </a:spcBef>
              <a:defRPr/>
            </a:pPr>
            <a:r>
              <a:rPr lang="en-GB" sz="1600">
                <a:latin typeface="Aptos" panose="02110004020202020204"/>
              </a:rPr>
              <a:t>Activity Directory</a:t>
            </a:r>
          </a:p>
          <a:p>
            <a:endParaRPr lang="en-US"/>
          </a:p>
        </p:txBody>
      </p:sp>
    </p:spTree>
    <p:extLst>
      <p:ext uri="{BB962C8B-B14F-4D97-AF65-F5344CB8AC3E}">
        <p14:creationId xmlns:p14="http://schemas.microsoft.com/office/powerpoint/2010/main" val="3699370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2E2F5-1CB2-AAE5-B5B7-D1199AE32B1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3564AB-2463-8501-BB77-CE11D65A4D88}"/>
              </a:ext>
            </a:extLst>
          </p:cNvPr>
          <p:cNvSpPr>
            <a:spLocks noGrp="1"/>
          </p:cNvSpPr>
          <p:nvPr>
            <p:ph type="title"/>
          </p:nvPr>
        </p:nvSpPr>
        <p:spPr>
          <a:xfrm>
            <a:off x="613995" y="457201"/>
            <a:ext cx="5409733" cy="5795962"/>
          </a:xfrm>
        </p:spPr>
        <p:txBody>
          <a:bodyPr/>
          <a:lstStyle/>
          <a:p>
            <a:r>
              <a:rPr lang="en-US" sz="4400"/>
              <a:t>Case Studies</a:t>
            </a:r>
          </a:p>
        </p:txBody>
      </p:sp>
    </p:spTree>
    <p:custDataLst>
      <p:tags r:id="rId1"/>
    </p:custDataLst>
    <p:extLst>
      <p:ext uri="{BB962C8B-B14F-4D97-AF65-F5344CB8AC3E}">
        <p14:creationId xmlns:p14="http://schemas.microsoft.com/office/powerpoint/2010/main" val="118867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89761-A0DE-20D0-AD19-FC3B5CA4EC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843204B-7869-6CB1-6382-ED195CC2C540}"/>
              </a:ext>
            </a:extLst>
          </p:cNvPr>
          <p:cNvSpPr>
            <a:spLocks noGrp="1"/>
          </p:cNvSpPr>
          <p:nvPr>
            <p:ph type="title"/>
          </p:nvPr>
        </p:nvSpPr>
        <p:spPr>
          <a:xfrm>
            <a:off x="613995" y="457201"/>
            <a:ext cx="5931183" cy="5795962"/>
          </a:xfrm>
        </p:spPr>
        <p:txBody>
          <a:bodyPr/>
          <a:lstStyle/>
          <a:p>
            <a:r>
              <a:rPr lang="en-US" sz="4400"/>
              <a:t>Executive Summary</a:t>
            </a:r>
          </a:p>
        </p:txBody>
      </p:sp>
    </p:spTree>
    <p:custDataLst>
      <p:tags r:id="rId1"/>
    </p:custDataLst>
    <p:extLst>
      <p:ext uri="{BB962C8B-B14F-4D97-AF65-F5344CB8AC3E}">
        <p14:creationId xmlns:p14="http://schemas.microsoft.com/office/powerpoint/2010/main" val="110445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8E1A5-9BD4-06FC-9E20-B5C70D1C9B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42AA9C-94B9-BF8E-CEFA-601CFFC1BCF4}"/>
              </a:ext>
            </a:extLst>
          </p:cNvPr>
          <p:cNvSpPr>
            <a:spLocks noGrp="1"/>
          </p:cNvSpPr>
          <p:nvPr>
            <p:ph type="title"/>
          </p:nvPr>
        </p:nvSpPr>
        <p:spPr>
          <a:xfrm>
            <a:off x="457200" y="203503"/>
            <a:ext cx="6020602" cy="816986"/>
          </a:xfrm>
        </p:spPr>
        <p:txBody>
          <a:bodyPr/>
          <a:lstStyle/>
          <a:p>
            <a:pPr>
              <a:lnSpc>
                <a:spcPct val="100000"/>
              </a:lnSpc>
            </a:pPr>
            <a:r>
              <a:rPr lang="en-GB"/>
              <a:t>Lessons from a Recruiting Agency</a:t>
            </a:r>
          </a:p>
        </p:txBody>
      </p:sp>
      <p:sp>
        <p:nvSpPr>
          <p:cNvPr id="2" name="Slide Number Placeholder 1">
            <a:extLst>
              <a:ext uri="{FF2B5EF4-FFF2-40B4-BE49-F238E27FC236}">
                <a16:creationId xmlns:a16="http://schemas.microsoft.com/office/drawing/2014/main" id="{A4B59DEB-75EB-0B9B-A142-48ADD59A640B}"/>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50893AE-44D3-0CF7-C96E-357D72B73DD4}"/>
              </a:ext>
            </a:extLst>
          </p:cNvPr>
          <p:cNvSpPr txBox="1"/>
          <p:nvPr/>
        </p:nvSpPr>
        <p:spPr>
          <a:xfrm>
            <a:off x="443838" y="1905802"/>
            <a:ext cx="4031909" cy="4496566"/>
          </a:xfrm>
          <a:prstGeom prst="rect">
            <a:avLst/>
          </a:prstGeom>
        </p:spPr>
        <p:txBody>
          <a:bodyPr vert="horz" lIns="0" tIns="0" rIns="0" bIns="0" rtlCol="0">
            <a:noAutofit/>
          </a:bodyPr>
          <a:lstStyle>
            <a:defPPr>
              <a:defRPr lang="en-US"/>
            </a:defPPr>
            <a:lvl1pPr marL="228600" indent="-182880">
              <a:lnSpc>
                <a:spcPct val="100000"/>
              </a:lnSpc>
              <a:spcBef>
                <a:spcPts val="1800"/>
              </a:spcBef>
              <a:buClr>
                <a:schemeClr val="tx2"/>
              </a:buClr>
              <a:buFont typeface="Arial" panose="020B0604020202020204" pitchFamily="34" charset="0"/>
              <a:buChar char="•"/>
              <a:defRPr>
                <a:latin typeface="Aptos" panose="020B0004020202020204" pitchFamily="34" charset="0"/>
              </a:defRPr>
            </a:lvl1pPr>
            <a:lvl2pPr marL="685800" indent="-182880">
              <a:lnSpc>
                <a:spcPct val="100000"/>
              </a:lnSpc>
              <a:spcBef>
                <a:spcPts val="600"/>
              </a:spcBef>
              <a:buClr>
                <a:schemeClr val="tx2"/>
              </a:buClr>
              <a:buFont typeface="Aptos" panose="020B0004020202020204" pitchFamily="34" charset="0"/>
              <a:buChar char="–"/>
              <a:defRPr sz="1600">
                <a:latin typeface="Aptos" panose="020B0004020202020204" pitchFamily="34" charset="0"/>
              </a:defRPr>
            </a:lvl2pPr>
            <a:lvl3pPr marL="1143000" indent="-182880">
              <a:lnSpc>
                <a:spcPct val="100000"/>
              </a:lnSpc>
              <a:spcBef>
                <a:spcPts val="600"/>
              </a:spcBef>
              <a:buClr>
                <a:schemeClr val="tx2"/>
              </a:buClr>
              <a:buSzPct val="100000"/>
              <a:buFont typeface="Arial" panose="020B0604020202020204" pitchFamily="34" charset="0"/>
              <a:buChar char="•"/>
              <a:defRPr sz="1600">
                <a:latin typeface="Aptos" panose="020B0004020202020204" pitchFamily="34" charset="0"/>
              </a:defRPr>
            </a:lvl3pPr>
            <a:lvl4pPr marL="1600200" indent="-182880">
              <a:lnSpc>
                <a:spcPct val="100000"/>
              </a:lnSpc>
              <a:spcBef>
                <a:spcPts val="600"/>
              </a:spcBef>
              <a:buClr>
                <a:schemeClr val="tx2"/>
              </a:buClr>
              <a:buFont typeface="Aptos" panose="020B0004020202020204" pitchFamily="34" charset="0"/>
              <a:buChar char="–"/>
              <a:defRPr sz="1400">
                <a:latin typeface="Aptos" panose="020B0004020202020204" pitchFamily="34" charset="0"/>
              </a:defRPr>
            </a:lvl4pPr>
            <a:lvl5pPr marL="2057400" indent="-182880">
              <a:lnSpc>
                <a:spcPct val="100000"/>
              </a:lnSpc>
              <a:spcBef>
                <a:spcPts val="600"/>
              </a:spcBef>
              <a:buClr>
                <a:schemeClr val="tx2"/>
              </a:buClr>
              <a:buFont typeface="Arial" panose="020B0604020202020204" pitchFamily="34" charset="0"/>
              <a:buChar char="•"/>
              <a:defRPr sz="1400">
                <a:latin typeface="Aptos" panose="020B00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 indent="0">
              <a:buNone/>
            </a:pPr>
            <a:r>
              <a:rPr lang="en-US" b="1"/>
              <a:t>Characteristics</a:t>
            </a:r>
          </a:p>
          <a:p>
            <a:r>
              <a:rPr lang="en-US"/>
              <a:t>DPRK candidates will act as references for each other</a:t>
            </a:r>
          </a:p>
          <a:p>
            <a:r>
              <a:rPr lang="en-US"/>
              <a:t>Resumes are sometimes clones of each other</a:t>
            </a:r>
          </a:p>
          <a:p>
            <a:r>
              <a:rPr lang="en-US"/>
              <a:t>Multiple candidates use the same phone number</a:t>
            </a:r>
          </a:p>
          <a:p>
            <a:r>
              <a:rPr lang="en-US"/>
              <a:t>Use stolen identities</a:t>
            </a:r>
          </a:p>
        </p:txBody>
      </p:sp>
      <p:sp>
        <p:nvSpPr>
          <p:cNvPr id="5" name="Text Placeholder 5">
            <a:extLst>
              <a:ext uri="{FF2B5EF4-FFF2-40B4-BE49-F238E27FC236}">
                <a16:creationId xmlns:a16="http://schemas.microsoft.com/office/drawing/2014/main" id="{47B9EA87-FB85-84C2-AADF-FFBE52E7B263}"/>
              </a:ext>
            </a:extLst>
          </p:cNvPr>
          <p:cNvSpPr txBox="1">
            <a:spLocks/>
          </p:cNvSpPr>
          <p:nvPr/>
        </p:nvSpPr>
        <p:spPr>
          <a:xfrm>
            <a:off x="357210" y="902668"/>
            <a:ext cx="5456449" cy="703920"/>
          </a:xfrm>
          <a:prstGeom prst="rect">
            <a:avLst/>
          </a:prstGeom>
          <a:noFill/>
        </p:spPr>
        <p:txBody>
          <a:bodyPr wrap="square">
            <a:spAutoFit/>
          </a:bodyPr>
          <a:lstStyle>
            <a:defPPr>
              <a:defRPr lang="en-US"/>
            </a:defPPr>
            <a:lvl1pPr>
              <a:defRPr sz="2000" b="0">
                <a:solidFill>
                  <a:schemeClr val="accent6">
                    <a:lumMod val="75000"/>
                  </a:schemeClr>
                </a:solidFill>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Initial lead: company-owned laptop discovered in laptop farm</a:t>
            </a:r>
          </a:p>
        </p:txBody>
      </p:sp>
      <p:pic>
        <p:nvPicPr>
          <p:cNvPr id="9" name="Picture 8">
            <a:extLst>
              <a:ext uri="{FF2B5EF4-FFF2-40B4-BE49-F238E27FC236}">
                <a16:creationId xmlns:a16="http://schemas.microsoft.com/office/drawing/2014/main" id="{F1FA4AA4-428F-0ABF-1C5E-57C292F8C908}"/>
              </a:ext>
            </a:extLst>
          </p:cNvPr>
          <p:cNvPicPr>
            <a:picLocks noChangeAspect="1"/>
          </p:cNvPicPr>
          <p:nvPr/>
        </p:nvPicPr>
        <p:blipFill>
          <a:blip r:embed="rId2">
            <a:extLst>
              <a:ext uri="{28A0092B-C50C-407E-A947-70E740481C1C}">
                <a14:useLocalDpi xmlns:a14="http://schemas.microsoft.com/office/drawing/2010/main" val="0"/>
              </a:ext>
            </a:extLst>
          </a:blip>
          <a:srcRect l="15944" t="1388" r="19496" b="3365"/>
          <a:stretch>
            <a:fillRect/>
          </a:stretch>
        </p:blipFill>
        <p:spPr>
          <a:xfrm>
            <a:off x="6787859" y="1020489"/>
            <a:ext cx="4338945" cy="5112953"/>
          </a:xfrm>
          <a:prstGeom prst="roundRect">
            <a:avLst>
              <a:gd name="adj" fmla="val 2345"/>
            </a:avLst>
          </a:prstGeom>
          <a:effectLst>
            <a:outerShdw blurRad="254000" dist="63500" dir="5400000" algn="ctr" rotWithShape="0">
              <a:srgbClr val="000000">
                <a:alpha val="38000"/>
              </a:srgbClr>
            </a:outerShdw>
          </a:effectLst>
        </p:spPr>
      </p:pic>
    </p:spTree>
    <p:extLst>
      <p:ext uri="{BB962C8B-B14F-4D97-AF65-F5344CB8AC3E}">
        <p14:creationId xmlns:p14="http://schemas.microsoft.com/office/powerpoint/2010/main" val="397540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798F-0F79-D412-9C0D-E754AE01C4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785A7B-651E-7294-758B-22EC8E0A501A}"/>
              </a:ext>
            </a:extLst>
          </p:cNvPr>
          <p:cNvSpPr>
            <a:spLocks noGrp="1"/>
          </p:cNvSpPr>
          <p:nvPr>
            <p:ph type="title"/>
          </p:nvPr>
        </p:nvSpPr>
        <p:spPr>
          <a:xfrm>
            <a:off x="457200" y="203503"/>
            <a:ext cx="6020602" cy="816986"/>
          </a:xfrm>
        </p:spPr>
        <p:txBody>
          <a:bodyPr/>
          <a:lstStyle/>
          <a:p>
            <a:pPr>
              <a:lnSpc>
                <a:spcPct val="100000"/>
              </a:lnSpc>
            </a:pPr>
            <a:r>
              <a:rPr lang="en-GB"/>
              <a:t>Lessons from a Recruiting Agency</a:t>
            </a:r>
          </a:p>
        </p:txBody>
      </p:sp>
      <p:sp>
        <p:nvSpPr>
          <p:cNvPr id="2" name="Slide Number Placeholder 1">
            <a:extLst>
              <a:ext uri="{FF2B5EF4-FFF2-40B4-BE49-F238E27FC236}">
                <a16:creationId xmlns:a16="http://schemas.microsoft.com/office/drawing/2014/main" id="{1B5D9804-F5C2-D299-3E75-E64FF53BDF33}"/>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44FCCF3-C209-E642-EBC0-77DEEFA3724F}"/>
              </a:ext>
            </a:extLst>
          </p:cNvPr>
          <p:cNvSpPr txBox="1"/>
          <p:nvPr/>
        </p:nvSpPr>
        <p:spPr>
          <a:xfrm>
            <a:off x="443837" y="1597794"/>
            <a:ext cx="5061813" cy="4804574"/>
          </a:xfrm>
          <a:prstGeom prst="rect">
            <a:avLst/>
          </a:prstGeom>
        </p:spPr>
        <p:txBody>
          <a:bodyPr vert="horz" lIns="0" tIns="0" rIns="0" bIns="0" rtlCol="0">
            <a:noAutofit/>
          </a:bodyPr>
          <a:lstStyle>
            <a:defPPr>
              <a:defRPr lang="en-US"/>
            </a:defPPr>
            <a:lvl1pPr marL="228600" indent="-182880">
              <a:lnSpc>
                <a:spcPct val="100000"/>
              </a:lnSpc>
              <a:spcBef>
                <a:spcPts val="1800"/>
              </a:spcBef>
              <a:buClr>
                <a:schemeClr val="tx2"/>
              </a:buClr>
              <a:buFont typeface="Arial" panose="020B0604020202020204" pitchFamily="34" charset="0"/>
              <a:buChar char="•"/>
              <a:defRPr>
                <a:latin typeface="Aptos" panose="020B0004020202020204" pitchFamily="34" charset="0"/>
              </a:defRPr>
            </a:lvl1pPr>
            <a:lvl2pPr marL="685800" indent="-182880">
              <a:lnSpc>
                <a:spcPct val="100000"/>
              </a:lnSpc>
              <a:spcBef>
                <a:spcPts val="600"/>
              </a:spcBef>
              <a:buClr>
                <a:schemeClr val="tx2"/>
              </a:buClr>
              <a:buFont typeface="Aptos" panose="020B0004020202020204" pitchFamily="34" charset="0"/>
              <a:buChar char="–"/>
              <a:defRPr sz="1600">
                <a:latin typeface="Aptos" panose="020B0004020202020204" pitchFamily="34" charset="0"/>
              </a:defRPr>
            </a:lvl2pPr>
            <a:lvl3pPr marL="1143000" indent="-182880">
              <a:lnSpc>
                <a:spcPct val="100000"/>
              </a:lnSpc>
              <a:spcBef>
                <a:spcPts val="600"/>
              </a:spcBef>
              <a:buClr>
                <a:schemeClr val="tx2"/>
              </a:buClr>
              <a:buSzPct val="100000"/>
              <a:buFont typeface="Arial" panose="020B0604020202020204" pitchFamily="34" charset="0"/>
              <a:buChar char="•"/>
              <a:defRPr sz="1600">
                <a:latin typeface="Aptos" panose="020B0004020202020204" pitchFamily="34" charset="0"/>
              </a:defRPr>
            </a:lvl3pPr>
            <a:lvl4pPr marL="1600200" indent="-182880">
              <a:lnSpc>
                <a:spcPct val="100000"/>
              </a:lnSpc>
              <a:spcBef>
                <a:spcPts val="600"/>
              </a:spcBef>
              <a:buClr>
                <a:schemeClr val="tx2"/>
              </a:buClr>
              <a:buFont typeface="Aptos" panose="020B0004020202020204" pitchFamily="34" charset="0"/>
              <a:buChar char="–"/>
              <a:defRPr sz="1400">
                <a:latin typeface="Aptos" panose="020B0004020202020204" pitchFamily="34" charset="0"/>
              </a:defRPr>
            </a:lvl4pPr>
            <a:lvl5pPr marL="2057400" indent="-182880">
              <a:lnSpc>
                <a:spcPct val="100000"/>
              </a:lnSpc>
              <a:spcBef>
                <a:spcPts val="600"/>
              </a:spcBef>
              <a:buClr>
                <a:schemeClr val="tx2"/>
              </a:buClr>
              <a:buFont typeface="Arial" panose="020B0604020202020204" pitchFamily="34" charset="0"/>
              <a:buChar char="•"/>
              <a:defRPr sz="1400">
                <a:latin typeface="Aptos" panose="020B00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 indent="0">
              <a:buNone/>
            </a:pPr>
            <a:r>
              <a:rPr lang="en-US" b="1"/>
              <a:t>Hired Instances</a:t>
            </a:r>
          </a:p>
          <a:p>
            <a:r>
              <a:rPr lang="en-US"/>
              <a:t>Last minute change of address when laptops are shipped</a:t>
            </a:r>
          </a:p>
          <a:p>
            <a:r>
              <a:rPr lang="en-US"/>
              <a:t>Changes to payment info last minute</a:t>
            </a:r>
          </a:p>
          <a:p>
            <a:r>
              <a:rPr lang="en-US"/>
              <a:t>Consultants are often flagged for poor performance at 6 to 8 week mark</a:t>
            </a:r>
          </a:p>
          <a:p>
            <a:r>
              <a:rPr lang="en-US"/>
              <a:t>In cases where consultants last ~1 year, leverage </a:t>
            </a:r>
            <a:br>
              <a:rPr lang="en-US"/>
            </a:br>
            <a:r>
              <a:rPr lang="en-US"/>
              <a:t>this as a reference for future employment</a:t>
            </a:r>
          </a:p>
          <a:p>
            <a:r>
              <a:rPr lang="en-US"/>
              <a:t>Scheme traced back to at least 2019, DPRK </a:t>
            </a:r>
            <a:br>
              <a:rPr lang="en-US"/>
            </a:br>
            <a:r>
              <a:rPr lang="en-US"/>
              <a:t>candidates are less careful/meticulous over time</a:t>
            </a:r>
          </a:p>
        </p:txBody>
      </p:sp>
      <p:sp>
        <p:nvSpPr>
          <p:cNvPr id="5" name="Text Placeholder 5">
            <a:extLst>
              <a:ext uri="{FF2B5EF4-FFF2-40B4-BE49-F238E27FC236}">
                <a16:creationId xmlns:a16="http://schemas.microsoft.com/office/drawing/2014/main" id="{5B40F7CD-51FC-445E-E809-CE40413EC473}"/>
              </a:ext>
            </a:extLst>
          </p:cNvPr>
          <p:cNvSpPr txBox="1">
            <a:spLocks/>
          </p:cNvSpPr>
          <p:nvPr/>
        </p:nvSpPr>
        <p:spPr>
          <a:xfrm>
            <a:off x="357210" y="902668"/>
            <a:ext cx="5456449" cy="400110"/>
          </a:xfrm>
          <a:prstGeom prst="rect">
            <a:avLst/>
          </a:prstGeom>
          <a:noFill/>
        </p:spPr>
        <p:txBody>
          <a:bodyPr wrap="square">
            <a:spAutoFit/>
          </a:bodyPr>
          <a:lstStyle>
            <a:defPPr>
              <a:defRPr lang="en-US"/>
            </a:defPPr>
            <a:lvl1pPr>
              <a:defRPr sz="2000" b="0">
                <a:solidFill>
                  <a:schemeClr val="accent6">
                    <a:lumMod val="75000"/>
                  </a:schemeClr>
                </a:solidFill>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…continued</a:t>
            </a:r>
          </a:p>
        </p:txBody>
      </p:sp>
      <p:pic>
        <p:nvPicPr>
          <p:cNvPr id="9" name="Picture 8">
            <a:extLst>
              <a:ext uri="{FF2B5EF4-FFF2-40B4-BE49-F238E27FC236}">
                <a16:creationId xmlns:a16="http://schemas.microsoft.com/office/drawing/2014/main" id="{3CAEC497-8463-6D0F-9296-1482E02F4ACE}"/>
              </a:ext>
            </a:extLst>
          </p:cNvPr>
          <p:cNvPicPr>
            <a:picLocks noChangeAspect="1"/>
          </p:cNvPicPr>
          <p:nvPr/>
        </p:nvPicPr>
        <p:blipFill>
          <a:blip r:embed="rId2">
            <a:extLst>
              <a:ext uri="{28A0092B-C50C-407E-A947-70E740481C1C}">
                <a14:useLocalDpi xmlns:a14="http://schemas.microsoft.com/office/drawing/2010/main" val="0"/>
              </a:ext>
            </a:extLst>
          </a:blip>
          <a:srcRect l="15944" t="1388" r="19496" b="3365"/>
          <a:stretch>
            <a:fillRect/>
          </a:stretch>
        </p:blipFill>
        <p:spPr>
          <a:xfrm>
            <a:off x="6787859" y="1020489"/>
            <a:ext cx="4338945" cy="5112953"/>
          </a:xfrm>
          <a:prstGeom prst="roundRect">
            <a:avLst>
              <a:gd name="adj" fmla="val 2345"/>
            </a:avLst>
          </a:prstGeom>
          <a:effectLst>
            <a:outerShdw blurRad="254000" dist="63500" dir="5400000" algn="ctr" rotWithShape="0">
              <a:srgbClr val="000000">
                <a:alpha val="38000"/>
              </a:srgbClr>
            </a:outerShdw>
          </a:effectLst>
        </p:spPr>
      </p:pic>
    </p:spTree>
    <p:extLst>
      <p:ext uri="{BB962C8B-B14F-4D97-AF65-F5344CB8AC3E}">
        <p14:creationId xmlns:p14="http://schemas.microsoft.com/office/powerpoint/2010/main" val="239716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37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
            <a:extLst>
              <a:ext uri="{FF2B5EF4-FFF2-40B4-BE49-F238E27FC236}">
                <a16:creationId xmlns:a16="http://schemas.microsoft.com/office/drawing/2014/main" id="{B95404BD-750E-3BA0-26EC-F4C388519369}"/>
              </a:ext>
            </a:extLst>
          </p:cNvPr>
          <p:cNvSpPr/>
          <p:nvPr/>
        </p:nvSpPr>
        <p:spPr>
          <a:xfrm>
            <a:off x="6770235" y="3436070"/>
            <a:ext cx="4772060" cy="2910186"/>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13A7523-CBC7-FB10-1043-BE718E0056EE}"/>
              </a:ext>
            </a:extLst>
          </p:cNvPr>
          <p:cNvSpPr>
            <a:spLocks noGrp="1"/>
          </p:cNvSpPr>
          <p:nvPr>
            <p:ph type="title"/>
          </p:nvPr>
        </p:nvSpPr>
        <p:spPr>
          <a:xfrm>
            <a:off x="457199" y="455633"/>
            <a:ext cx="7038110" cy="567051"/>
          </a:xfrm>
        </p:spPr>
        <p:txBody>
          <a:bodyPr/>
          <a:lstStyle/>
          <a:p>
            <a:pPr>
              <a:lnSpc>
                <a:spcPct val="100000"/>
              </a:lnSpc>
            </a:pPr>
            <a:r>
              <a:rPr lang="en-GB"/>
              <a:t>The Risk</a:t>
            </a:r>
          </a:p>
        </p:txBody>
      </p:sp>
      <p:sp>
        <p:nvSpPr>
          <p:cNvPr id="2" name="Slide Number Placeholder 1">
            <a:extLst>
              <a:ext uri="{FF2B5EF4-FFF2-40B4-BE49-F238E27FC236}">
                <a16:creationId xmlns:a16="http://schemas.microsoft.com/office/drawing/2014/main" id="{DFCDB8D0-8D4B-54A0-76C8-16A172FBD6E0}"/>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8B65532-83CE-B920-F2E7-634597FEA8EC}"/>
              </a:ext>
            </a:extLst>
          </p:cNvPr>
          <p:cNvSpPr txBox="1"/>
          <p:nvPr/>
        </p:nvSpPr>
        <p:spPr>
          <a:xfrm>
            <a:off x="6752831" y="2975326"/>
            <a:ext cx="6095256" cy="200055"/>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700" b="0" i="0" u="none" strike="noStrike" cap="none" spc="0" normalizeH="0" baseline="0">
                <a:ln>
                  <a:noFill/>
                </a:ln>
                <a:solidFill>
                  <a:schemeClr val="accent6">
                    <a:lumMod val="60000"/>
                    <a:lumOff val="40000"/>
                  </a:schemeClr>
                </a:solidFill>
                <a:effectLst/>
                <a:uLnTx/>
                <a:uFillTx/>
                <a:latin typeface="Arial" panose="020B0604020202020204"/>
              </a:defRPr>
            </a:lvl1pPr>
          </a:lstStyle>
          <a:p>
            <a:r>
              <a:rPr lang="en-GB"/>
              <a:t>https://home.treasury.gov/news/press-releases/jy2790</a:t>
            </a:r>
          </a:p>
        </p:txBody>
      </p:sp>
      <p:sp>
        <p:nvSpPr>
          <p:cNvPr id="11" name="TextBox 10">
            <a:extLst>
              <a:ext uri="{FF2B5EF4-FFF2-40B4-BE49-F238E27FC236}">
                <a16:creationId xmlns:a16="http://schemas.microsoft.com/office/drawing/2014/main" id="{FFB111EA-CF81-DCCF-697A-D9A40C7F34A1}"/>
              </a:ext>
            </a:extLst>
          </p:cNvPr>
          <p:cNvSpPr txBox="1"/>
          <p:nvPr/>
        </p:nvSpPr>
        <p:spPr>
          <a:xfrm>
            <a:off x="6753171" y="6433025"/>
            <a:ext cx="11396929"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6">
                    <a:lumMod val="60000"/>
                    <a:lumOff val="40000"/>
                  </a:schemeClr>
                </a:solidFill>
                <a:effectLst/>
                <a:uLnTx/>
                <a:uFillTx/>
                <a:latin typeface="Arial" panose="020B0604020202020204"/>
                <a:ea typeface="+mn-ea"/>
                <a:cs typeface="+mn-cs"/>
              </a:rPr>
              <a:t>https://assets.publishing.service.gov.uk/media/66e2ec410d913026165c3d91/OFSI_Advisory_on_North_Korean_IT_Workers.pdf</a:t>
            </a:r>
          </a:p>
        </p:txBody>
      </p:sp>
      <p:pic>
        <p:nvPicPr>
          <p:cNvPr id="15" name="Picture 14">
            <a:extLst>
              <a:ext uri="{FF2B5EF4-FFF2-40B4-BE49-F238E27FC236}">
                <a16:creationId xmlns:a16="http://schemas.microsoft.com/office/drawing/2014/main" id="{2AA8C234-A721-5EF7-8438-3A0CF80F146F}"/>
              </a:ext>
            </a:extLst>
          </p:cNvPr>
          <p:cNvPicPr>
            <a:picLocks noChangeAspect="1"/>
          </p:cNvPicPr>
          <p:nvPr/>
        </p:nvPicPr>
        <p:blipFill>
          <a:blip r:embed="rId2"/>
          <a:stretch>
            <a:fillRect/>
          </a:stretch>
        </p:blipFill>
        <p:spPr>
          <a:xfrm>
            <a:off x="6994349" y="3702375"/>
            <a:ext cx="4423731" cy="2464345"/>
          </a:xfrm>
          <a:prstGeom prst="rect">
            <a:avLst/>
          </a:prstGeom>
        </p:spPr>
      </p:pic>
      <p:sp>
        <p:nvSpPr>
          <p:cNvPr id="23" name="Content Placeholder 4">
            <a:extLst>
              <a:ext uri="{FF2B5EF4-FFF2-40B4-BE49-F238E27FC236}">
                <a16:creationId xmlns:a16="http://schemas.microsoft.com/office/drawing/2014/main" id="{863CD03C-4276-CE0E-9FE4-41AC71B0EAB1}"/>
              </a:ext>
            </a:extLst>
          </p:cNvPr>
          <p:cNvSpPr txBox="1">
            <a:spLocks/>
          </p:cNvSpPr>
          <p:nvPr/>
        </p:nvSpPr>
        <p:spPr>
          <a:xfrm>
            <a:off x="649706" y="1952156"/>
            <a:ext cx="4487902" cy="421292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North Korea is already a heavily sanctioned country with sanctions in place from the United Nations (UN), UK and U.S. among others.</a:t>
            </a:r>
          </a:p>
          <a:p>
            <a:r>
              <a:rPr lang="en-GB"/>
              <a:t>Additional sanctions placed on individuals and entities involved in this scam.</a:t>
            </a:r>
          </a:p>
          <a:p>
            <a:r>
              <a:rPr lang="en-GB"/>
              <a:t>Western companies hiring these workers expose themselves to penalties for breaching sanctions.</a:t>
            </a:r>
          </a:p>
        </p:txBody>
      </p:sp>
      <p:sp>
        <p:nvSpPr>
          <p:cNvPr id="25" name="TextBox 24">
            <a:extLst>
              <a:ext uri="{FF2B5EF4-FFF2-40B4-BE49-F238E27FC236}">
                <a16:creationId xmlns:a16="http://schemas.microsoft.com/office/drawing/2014/main" id="{F2033952-357A-E4A2-9054-3A3D94FBC593}"/>
              </a:ext>
            </a:extLst>
          </p:cNvPr>
          <p:cNvSpPr txBox="1"/>
          <p:nvPr/>
        </p:nvSpPr>
        <p:spPr>
          <a:xfrm>
            <a:off x="397535" y="963228"/>
            <a:ext cx="7916778" cy="400110"/>
          </a:xfrm>
          <a:prstGeom prst="rect">
            <a:avLst/>
          </a:prstGeom>
          <a:noFill/>
        </p:spPr>
        <p:txBody>
          <a:bodyPr wrap="square">
            <a:spAutoFit/>
          </a:bodyPr>
          <a:lstStyle/>
          <a:p>
            <a:r>
              <a:rPr lang="en-GB" sz="2000" b="0">
                <a:solidFill>
                  <a:schemeClr val="accent6">
                    <a:lumMod val="75000"/>
                  </a:schemeClr>
                </a:solidFill>
              </a:rPr>
              <a:t>DPRK IT Workers present real risk to businesses</a:t>
            </a:r>
            <a:endParaRPr lang="en-US" sz="2000">
              <a:solidFill>
                <a:schemeClr val="accent6">
                  <a:lumMod val="75000"/>
                </a:schemeClr>
              </a:solidFill>
            </a:endParaRPr>
          </a:p>
        </p:txBody>
      </p:sp>
      <p:sp>
        <p:nvSpPr>
          <p:cNvPr id="26" name="Rounded Rectangle 2">
            <a:extLst>
              <a:ext uri="{FF2B5EF4-FFF2-40B4-BE49-F238E27FC236}">
                <a16:creationId xmlns:a16="http://schemas.microsoft.com/office/drawing/2014/main" id="{655CE188-9D1B-1603-018D-01FE5954AFCE}"/>
              </a:ext>
            </a:extLst>
          </p:cNvPr>
          <p:cNvSpPr/>
          <p:nvPr/>
        </p:nvSpPr>
        <p:spPr>
          <a:xfrm>
            <a:off x="6770235" y="511744"/>
            <a:ext cx="4772060" cy="2431325"/>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CE369E27-6C48-622B-6C9C-94574E3DBA98}"/>
              </a:ext>
            </a:extLst>
          </p:cNvPr>
          <p:cNvPicPr>
            <a:picLocks noChangeAspect="1"/>
          </p:cNvPicPr>
          <p:nvPr/>
        </p:nvPicPr>
        <p:blipFill>
          <a:blip r:embed="rId3"/>
          <a:stretch>
            <a:fillRect/>
          </a:stretch>
        </p:blipFill>
        <p:spPr>
          <a:xfrm>
            <a:off x="6994349" y="771391"/>
            <a:ext cx="4372369" cy="1888863"/>
          </a:xfrm>
          <a:prstGeom prst="rect">
            <a:avLst/>
          </a:prstGeom>
        </p:spPr>
      </p:pic>
    </p:spTree>
    <p:extLst>
      <p:ext uri="{BB962C8B-B14F-4D97-AF65-F5344CB8AC3E}">
        <p14:creationId xmlns:p14="http://schemas.microsoft.com/office/powerpoint/2010/main" val="40156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8628-9092-DCED-E71E-79EA4777A4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DA80DB-3334-F8C5-6A0A-81B667E30AEA}"/>
              </a:ext>
            </a:extLst>
          </p:cNvPr>
          <p:cNvSpPr>
            <a:spLocks noGrp="1"/>
          </p:cNvSpPr>
          <p:nvPr>
            <p:ph type="title"/>
          </p:nvPr>
        </p:nvSpPr>
        <p:spPr>
          <a:xfrm>
            <a:off x="457199" y="455633"/>
            <a:ext cx="4680409" cy="816986"/>
          </a:xfrm>
        </p:spPr>
        <p:txBody>
          <a:bodyPr/>
          <a:lstStyle/>
          <a:p>
            <a:pPr>
              <a:lnSpc>
                <a:spcPct val="100000"/>
              </a:lnSpc>
            </a:pPr>
            <a:r>
              <a:rPr lang="en-GB"/>
              <a:t>Trends in DPRK Fraudulent Applicants </a:t>
            </a:r>
          </a:p>
        </p:txBody>
      </p:sp>
      <p:sp>
        <p:nvSpPr>
          <p:cNvPr id="2" name="Slide Number Placeholder 1">
            <a:extLst>
              <a:ext uri="{FF2B5EF4-FFF2-40B4-BE49-F238E27FC236}">
                <a16:creationId xmlns:a16="http://schemas.microsoft.com/office/drawing/2014/main" id="{9972B985-CDD2-F826-06F9-69269B85ECAF}"/>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1C621D17-B720-6A2E-49F0-EC16B230C0C9}"/>
              </a:ext>
            </a:extLst>
          </p:cNvPr>
          <p:cNvPicPr>
            <a:picLocks noChangeAspect="1"/>
          </p:cNvPicPr>
          <p:nvPr/>
        </p:nvPicPr>
        <p:blipFill>
          <a:blip r:embed="rId2">
            <a:extLst>
              <a:ext uri="{28A0092B-C50C-407E-A947-70E740481C1C}">
                <a14:useLocalDpi xmlns:a14="http://schemas.microsoft.com/office/drawing/2010/main" val="0"/>
              </a:ext>
            </a:extLst>
          </a:blip>
          <a:srcRect l="22381" t="7871" r="12165" b="1398"/>
          <a:stretch>
            <a:fillRect/>
          </a:stretch>
        </p:blipFill>
        <p:spPr>
          <a:xfrm>
            <a:off x="6573889" y="787164"/>
            <a:ext cx="4772060" cy="5283670"/>
          </a:xfrm>
          <a:prstGeom prst="roundRect">
            <a:avLst>
              <a:gd name="adj" fmla="val 2641"/>
            </a:avLst>
          </a:prstGeom>
          <a:effectLst>
            <a:outerShdw blurRad="254000" dist="63500" dir="5400000" algn="ctr" rotWithShape="0">
              <a:srgbClr val="000000">
                <a:alpha val="38000"/>
              </a:srgbClr>
            </a:outerShdw>
          </a:effectLst>
        </p:spPr>
      </p:pic>
      <p:sp>
        <p:nvSpPr>
          <p:cNvPr id="6" name="TextBox 5">
            <a:extLst>
              <a:ext uri="{FF2B5EF4-FFF2-40B4-BE49-F238E27FC236}">
                <a16:creationId xmlns:a16="http://schemas.microsoft.com/office/drawing/2014/main" id="{1BED6D2C-285F-C153-38FF-84C450D92C1A}"/>
              </a:ext>
            </a:extLst>
          </p:cNvPr>
          <p:cNvSpPr txBox="1"/>
          <p:nvPr/>
        </p:nvSpPr>
        <p:spPr>
          <a:xfrm>
            <a:off x="443838" y="1836256"/>
            <a:ext cx="6099142" cy="3185487"/>
          </a:xfrm>
          <a:prstGeom prst="rect">
            <a:avLst/>
          </a:prstGeom>
        </p:spPr>
        <p:txBody>
          <a:bodyPr vert="horz" lIns="0" tIns="0" rIns="0" bIns="0" rtlCol="0">
            <a:noAutofit/>
          </a:bodyPr>
          <a:lstStyle>
            <a:defPPr>
              <a:defRPr lang="en-US"/>
            </a:defPPr>
            <a:lvl1pPr marL="228600" indent="-182880">
              <a:lnSpc>
                <a:spcPct val="100000"/>
              </a:lnSpc>
              <a:spcBef>
                <a:spcPts val="1800"/>
              </a:spcBef>
              <a:buClr>
                <a:schemeClr val="tx2"/>
              </a:buClr>
              <a:buFont typeface="Arial" panose="020B0604020202020204" pitchFamily="34" charset="0"/>
              <a:buChar char="•"/>
              <a:defRPr>
                <a:latin typeface="Aptos" panose="020B0004020202020204" pitchFamily="34" charset="0"/>
              </a:defRPr>
            </a:lvl1pPr>
            <a:lvl2pPr marL="685800" indent="-182880">
              <a:lnSpc>
                <a:spcPct val="100000"/>
              </a:lnSpc>
              <a:spcBef>
                <a:spcPts val="600"/>
              </a:spcBef>
              <a:buClr>
                <a:schemeClr val="tx2"/>
              </a:buClr>
              <a:buFont typeface="Aptos" panose="020B0004020202020204" pitchFamily="34" charset="0"/>
              <a:buChar char="–"/>
              <a:defRPr sz="1600">
                <a:latin typeface="Aptos" panose="020B0004020202020204" pitchFamily="34" charset="0"/>
              </a:defRPr>
            </a:lvl2pPr>
            <a:lvl3pPr marL="1143000" indent="-182880">
              <a:lnSpc>
                <a:spcPct val="100000"/>
              </a:lnSpc>
              <a:spcBef>
                <a:spcPts val="600"/>
              </a:spcBef>
              <a:buClr>
                <a:schemeClr val="tx2"/>
              </a:buClr>
              <a:buSzPct val="100000"/>
              <a:buFont typeface="Arial" panose="020B0604020202020204" pitchFamily="34" charset="0"/>
              <a:buChar char="•"/>
              <a:defRPr sz="1600">
                <a:latin typeface="Aptos" panose="020B0004020202020204" pitchFamily="34" charset="0"/>
              </a:defRPr>
            </a:lvl3pPr>
            <a:lvl4pPr marL="1600200" indent="-182880">
              <a:lnSpc>
                <a:spcPct val="100000"/>
              </a:lnSpc>
              <a:spcBef>
                <a:spcPts val="600"/>
              </a:spcBef>
              <a:buClr>
                <a:schemeClr val="tx2"/>
              </a:buClr>
              <a:buFont typeface="Aptos" panose="020B0004020202020204" pitchFamily="34" charset="0"/>
              <a:buChar char="–"/>
              <a:defRPr sz="1400">
                <a:latin typeface="Aptos" panose="020B0004020202020204" pitchFamily="34" charset="0"/>
              </a:defRPr>
            </a:lvl4pPr>
            <a:lvl5pPr marL="2057400" indent="-182880">
              <a:lnSpc>
                <a:spcPct val="100000"/>
              </a:lnSpc>
              <a:spcBef>
                <a:spcPts val="600"/>
              </a:spcBef>
              <a:buClr>
                <a:schemeClr val="tx2"/>
              </a:buClr>
              <a:buFont typeface="Arial" panose="020B0604020202020204" pitchFamily="34" charset="0"/>
              <a:buChar char="•"/>
              <a:defRPr sz="1400">
                <a:latin typeface="Aptos" panose="020B00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Seeking full stack developer jobs</a:t>
            </a:r>
          </a:p>
          <a:p>
            <a:r>
              <a:rPr lang="en-US"/>
              <a:t>Portray having ~8–10 years of experience</a:t>
            </a:r>
          </a:p>
          <a:p>
            <a:r>
              <a:rPr lang="en-US"/>
              <a:t>List ~3–4 prior companies in work history</a:t>
            </a:r>
          </a:p>
          <a:p>
            <a:r>
              <a:rPr lang="en-US"/>
              <a:t>Often novice to intermediate English-speaking skills</a:t>
            </a:r>
          </a:p>
          <a:p>
            <a:r>
              <a:rPr lang="en-US"/>
              <a:t>Instances where resumes are clones across several applicants</a:t>
            </a:r>
          </a:p>
          <a:p>
            <a:r>
              <a:rPr lang="en-US"/>
              <a:t>Lack of continuity in work quality</a:t>
            </a:r>
          </a:p>
        </p:txBody>
      </p:sp>
    </p:spTree>
    <p:extLst>
      <p:ext uri="{BB962C8B-B14F-4D97-AF65-F5344CB8AC3E}">
        <p14:creationId xmlns:p14="http://schemas.microsoft.com/office/powerpoint/2010/main" val="250640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4FEB-B860-A467-A76D-550B3F1E08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1F5530-1515-21D8-158B-1A5AFD537AC8}"/>
              </a:ext>
            </a:extLst>
          </p:cNvPr>
          <p:cNvSpPr>
            <a:spLocks noGrp="1"/>
          </p:cNvSpPr>
          <p:nvPr>
            <p:ph type="title"/>
          </p:nvPr>
        </p:nvSpPr>
        <p:spPr>
          <a:xfrm>
            <a:off x="457199" y="455633"/>
            <a:ext cx="7038110" cy="567051"/>
          </a:xfrm>
        </p:spPr>
        <p:txBody>
          <a:bodyPr/>
          <a:lstStyle/>
          <a:p>
            <a:pPr>
              <a:lnSpc>
                <a:spcPct val="100000"/>
              </a:lnSpc>
            </a:pPr>
            <a:r>
              <a:rPr lang="en-GB"/>
              <a:t>Fake Hires, Real Threats</a:t>
            </a:r>
          </a:p>
        </p:txBody>
      </p:sp>
      <p:sp>
        <p:nvSpPr>
          <p:cNvPr id="2" name="Slide Number Placeholder 1">
            <a:extLst>
              <a:ext uri="{FF2B5EF4-FFF2-40B4-BE49-F238E27FC236}">
                <a16:creationId xmlns:a16="http://schemas.microsoft.com/office/drawing/2014/main" id="{B9D777E3-FC6A-D882-24CC-9DA6A0E8D187}"/>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C2F3A02E-A90A-DAAB-0A0A-E0D14AE21AC2}"/>
              </a:ext>
            </a:extLst>
          </p:cNvPr>
          <p:cNvSpPr txBox="1">
            <a:spLocks/>
          </p:cNvSpPr>
          <p:nvPr/>
        </p:nvSpPr>
        <p:spPr>
          <a:xfrm>
            <a:off x="536585" y="1329610"/>
            <a:ext cx="4242806" cy="421292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1A47"/>
                </a:solidFill>
              </a:rPr>
              <a:t>In 2025, there has been a sharp rise in attempts by nation-state operatives, particularly from North Korea, to infiltrate Western software companies. </a:t>
            </a:r>
          </a:p>
          <a:p>
            <a:r>
              <a:rPr lang="en-GB">
                <a:solidFill>
                  <a:srgbClr val="001A47"/>
                </a:solidFill>
              </a:rPr>
              <a:t>These individuals, posing as legal residents, have successfully secured long-term roles in organisations like Sophos by applying for open job vacancies under false identities.</a:t>
            </a:r>
          </a:p>
        </p:txBody>
      </p:sp>
      <p:sp>
        <p:nvSpPr>
          <p:cNvPr id="26" name="Rounded Rectangle 2">
            <a:extLst>
              <a:ext uri="{FF2B5EF4-FFF2-40B4-BE49-F238E27FC236}">
                <a16:creationId xmlns:a16="http://schemas.microsoft.com/office/drawing/2014/main" id="{F4D82D98-37E4-1D9C-A256-317CA9B6B116}"/>
              </a:ext>
            </a:extLst>
          </p:cNvPr>
          <p:cNvSpPr/>
          <p:nvPr/>
        </p:nvSpPr>
        <p:spPr>
          <a:xfrm>
            <a:off x="5514680" y="511744"/>
            <a:ext cx="6027615" cy="5738227"/>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1B6E84-78EA-74F0-A3AB-918A8B744578}"/>
              </a:ext>
            </a:extLst>
          </p:cNvPr>
          <p:cNvSpPr txBox="1"/>
          <p:nvPr/>
        </p:nvSpPr>
        <p:spPr>
          <a:xfrm>
            <a:off x="5974594" y="1688323"/>
            <a:ext cx="5258613" cy="4278094"/>
          </a:xfrm>
          <a:prstGeom prst="rect">
            <a:avLst/>
          </a:prstGeom>
          <a:noFill/>
        </p:spPr>
        <p:txBody>
          <a:bodyPr wrap="square">
            <a:spAutoFit/>
          </a:bodyPr>
          <a:lstStyle/>
          <a:p>
            <a:pPr>
              <a:buNone/>
            </a:pPr>
            <a:r>
              <a:rPr lang="en-GB" sz="1600" b="1">
                <a:solidFill>
                  <a:srgbClr val="FFC000"/>
                </a:solidFill>
              </a:rPr>
              <a:t>🔍 </a:t>
            </a:r>
            <a:r>
              <a:rPr lang="en-GB" sz="1600" b="1">
                <a:solidFill>
                  <a:schemeClr val="tx2"/>
                </a:solidFill>
              </a:rPr>
              <a:t>1. Reluctance to Appear on Camera</a:t>
            </a:r>
            <a:endParaRPr lang="en-GB" sz="1600" b="1"/>
          </a:p>
          <a:p>
            <a:pPr marL="742950" lvl="1" indent="-285750">
              <a:buFont typeface="Arial" panose="020B0604020202020204" pitchFamily="34" charset="0"/>
              <a:buChar char="•"/>
            </a:pPr>
            <a:r>
              <a:rPr lang="en-GB" sz="1600"/>
              <a:t>Avoids video calls, even when it's standard team practice</a:t>
            </a:r>
          </a:p>
          <a:p>
            <a:pPr marL="742950" lvl="1" indent="-285750">
              <a:buFont typeface="Arial" panose="020B0604020202020204" pitchFamily="34" charset="0"/>
              <a:buChar char="•"/>
            </a:pPr>
            <a:r>
              <a:rPr lang="en-GB" sz="1600"/>
              <a:t>May use excuses like “camera broken” or “bandwidth issues” repeatedly</a:t>
            </a:r>
          </a:p>
          <a:p>
            <a:pPr>
              <a:buFont typeface="Arial" panose="020B0604020202020204" pitchFamily="34" charset="0"/>
              <a:buChar char="•"/>
            </a:pPr>
            <a:endParaRPr lang="en-GB" sz="1600">
              <a:solidFill>
                <a:schemeClr val="tx2"/>
              </a:solidFill>
            </a:endParaRPr>
          </a:p>
          <a:p>
            <a:pPr>
              <a:buNone/>
            </a:pPr>
            <a:r>
              <a:rPr lang="en-GB" sz="1600" b="1">
                <a:solidFill>
                  <a:schemeClr val="tx2"/>
                </a:solidFill>
              </a:rPr>
              <a:t>🗣️ 2. Inconsistent Communication or Language Ability</a:t>
            </a:r>
          </a:p>
          <a:p>
            <a:pPr marL="742950" lvl="1" indent="-285750">
              <a:buFont typeface="Arial" panose="020B0604020202020204" pitchFamily="34" charset="0"/>
              <a:buChar char="•"/>
            </a:pPr>
            <a:r>
              <a:rPr lang="en-GB" sz="1600"/>
              <a:t>Fluctuates between strong and weak English (or technical fluency)</a:t>
            </a:r>
          </a:p>
          <a:p>
            <a:pPr marL="742950" lvl="1" indent="-285750">
              <a:buFont typeface="Arial" panose="020B0604020202020204" pitchFamily="34" charset="0"/>
              <a:buChar char="•"/>
            </a:pPr>
            <a:r>
              <a:rPr lang="en-GB" sz="1600"/>
              <a:t>Responses may sound overly scripted or AI-generated</a:t>
            </a:r>
          </a:p>
          <a:p>
            <a:pPr>
              <a:buFont typeface="Arial" panose="020B0604020202020204" pitchFamily="34" charset="0"/>
              <a:buChar char="•"/>
            </a:pPr>
            <a:endParaRPr lang="en-GB" sz="1600">
              <a:solidFill>
                <a:srgbClr val="FFC000"/>
              </a:solidFill>
            </a:endParaRPr>
          </a:p>
          <a:p>
            <a:pPr>
              <a:buNone/>
            </a:pPr>
            <a:r>
              <a:rPr lang="en-GB" sz="1600" b="1">
                <a:solidFill>
                  <a:srgbClr val="FFC000"/>
                </a:solidFill>
              </a:rPr>
              <a:t>🧠 </a:t>
            </a:r>
            <a:r>
              <a:rPr lang="en-GB" sz="1600" b="1">
                <a:solidFill>
                  <a:schemeClr val="tx2"/>
                </a:solidFill>
              </a:rPr>
              <a:t>3. Surface-Level Technical Knowledge</a:t>
            </a:r>
          </a:p>
          <a:p>
            <a:pPr marL="742950" lvl="1" indent="-285750">
              <a:buFont typeface="Arial" panose="020B0604020202020204" pitchFamily="34" charset="0"/>
              <a:buChar char="•"/>
            </a:pPr>
            <a:r>
              <a:rPr lang="en-GB" sz="1600"/>
              <a:t>Struggles with hands-on tasks despite an impressive resume</a:t>
            </a:r>
          </a:p>
          <a:p>
            <a:pPr marL="742950" lvl="1" indent="-285750">
              <a:buFont typeface="Arial" panose="020B0604020202020204" pitchFamily="34" charset="0"/>
              <a:buChar char="•"/>
            </a:pPr>
            <a:r>
              <a:rPr lang="en-GB" sz="1600"/>
              <a:t>Frequently defers to others or avoids taking ownership of work</a:t>
            </a:r>
          </a:p>
        </p:txBody>
      </p:sp>
      <p:sp>
        <p:nvSpPr>
          <p:cNvPr id="5" name="TextBox 4">
            <a:extLst>
              <a:ext uri="{FF2B5EF4-FFF2-40B4-BE49-F238E27FC236}">
                <a16:creationId xmlns:a16="http://schemas.microsoft.com/office/drawing/2014/main" id="{D7F75174-8D09-EB73-D317-74788CBA1F36}"/>
              </a:ext>
            </a:extLst>
          </p:cNvPr>
          <p:cNvSpPr txBox="1"/>
          <p:nvPr/>
        </p:nvSpPr>
        <p:spPr>
          <a:xfrm>
            <a:off x="5925847" y="900448"/>
            <a:ext cx="5356108" cy="584775"/>
          </a:xfrm>
          <a:prstGeom prst="rect">
            <a:avLst/>
          </a:prstGeom>
          <a:noFill/>
        </p:spPr>
        <p:txBody>
          <a:bodyPr wrap="square" rtlCol="0">
            <a:spAutoFit/>
          </a:bodyPr>
          <a:lstStyle/>
          <a:p>
            <a:r>
              <a:rPr lang="en-US" sz="1600">
                <a:cs typeface="Calibri" panose="020F0502020204030204" pitchFamily="34" charset="0"/>
              </a:rPr>
              <a:t>You can help stop fake employees by notifying your line manager of the following behaviors:</a:t>
            </a:r>
          </a:p>
        </p:txBody>
      </p:sp>
    </p:spTree>
    <p:extLst>
      <p:ext uri="{BB962C8B-B14F-4D97-AF65-F5344CB8AC3E}">
        <p14:creationId xmlns:p14="http://schemas.microsoft.com/office/powerpoint/2010/main" val="207118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80B8-B0C2-CDB5-30BC-7E8C8C74F9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8F3CDE-0BE0-6871-D0AC-8158EFEA510E}"/>
              </a:ext>
            </a:extLst>
          </p:cNvPr>
          <p:cNvSpPr>
            <a:spLocks noGrp="1"/>
          </p:cNvSpPr>
          <p:nvPr>
            <p:ph type="title"/>
          </p:nvPr>
        </p:nvSpPr>
        <p:spPr>
          <a:xfrm>
            <a:off x="613995" y="457201"/>
            <a:ext cx="5409733" cy="5795962"/>
          </a:xfrm>
        </p:spPr>
        <p:txBody>
          <a:bodyPr/>
          <a:lstStyle/>
          <a:p>
            <a:r>
              <a:rPr lang="en-US" sz="4400"/>
              <a:t>HR Talent Acquisition Checklist</a:t>
            </a:r>
          </a:p>
        </p:txBody>
      </p:sp>
    </p:spTree>
    <p:custDataLst>
      <p:tags r:id="rId1"/>
    </p:custDataLst>
    <p:extLst>
      <p:ext uri="{BB962C8B-B14F-4D97-AF65-F5344CB8AC3E}">
        <p14:creationId xmlns:p14="http://schemas.microsoft.com/office/powerpoint/2010/main" val="248899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8B9C-9D63-AF41-5518-63F7DE7B8B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68E847-3BDE-878E-910F-FA36C7DA517D}"/>
              </a:ext>
            </a:extLst>
          </p:cNvPr>
          <p:cNvSpPr>
            <a:spLocks noGrp="1"/>
          </p:cNvSpPr>
          <p:nvPr>
            <p:ph type="title"/>
          </p:nvPr>
        </p:nvSpPr>
        <p:spPr>
          <a:xfrm>
            <a:off x="457199" y="455633"/>
            <a:ext cx="7038110" cy="567051"/>
          </a:xfrm>
        </p:spPr>
        <p:txBody>
          <a:bodyPr/>
          <a:lstStyle/>
          <a:p>
            <a:pPr>
              <a:lnSpc>
                <a:spcPct val="100000"/>
              </a:lnSpc>
            </a:pPr>
            <a:r>
              <a:rPr lang="en-GB"/>
              <a:t>What is a Fraudulent Candidate Scam?</a:t>
            </a:r>
          </a:p>
        </p:txBody>
      </p:sp>
      <p:sp>
        <p:nvSpPr>
          <p:cNvPr id="2" name="Slide Number Placeholder 1">
            <a:extLst>
              <a:ext uri="{FF2B5EF4-FFF2-40B4-BE49-F238E27FC236}">
                <a16:creationId xmlns:a16="http://schemas.microsoft.com/office/drawing/2014/main" id="{55B97325-E223-67CF-F257-5756EE4B801B}"/>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BDA626D7-3968-5E94-E1A7-27DA4247E272}"/>
              </a:ext>
            </a:extLst>
          </p:cNvPr>
          <p:cNvSpPr txBox="1">
            <a:spLocks/>
          </p:cNvSpPr>
          <p:nvPr/>
        </p:nvSpPr>
        <p:spPr>
          <a:xfrm>
            <a:off x="527157" y="1124094"/>
            <a:ext cx="10954689" cy="772567"/>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en-GB"/>
              <a:t>A fraudulent candidate scam occurs when an individual misrepresents their qualifications, skills, or work experience to gain employment. There may be several reasons for joining </a:t>
            </a:r>
            <a:r>
              <a:rPr lang="en-GB" err="1"/>
              <a:t>e.g</a:t>
            </a:r>
            <a:r>
              <a:rPr lang="en-GB"/>
              <a:t> personal gain or malicious intent. </a:t>
            </a:r>
          </a:p>
        </p:txBody>
      </p:sp>
      <p:sp>
        <p:nvSpPr>
          <p:cNvPr id="26" name="Rounded Rectangle 2">
            <a:extLst>
              <a:ext uri="{FF2B5EF4-FFF2-40B4-BE49-F238E27FC236}">
                <a16:creationId xmlns:a16="http://schemas.microsoft.com/office/drawing/2014/main" id="{E7F1A48C-4C70-F1E2-27B8-ED4CC006EBD0}"/>
              </a:ext>
            </a:extLst>
          </p:cNvPr>
          <p:cNvSpPr/>
          <p:nvPr/>
        </p:nvSpPr>
        <p:spPr>
          <a:xfrm>
            <a:off x="527156" y="2320560"/>
            <a:ext cx="10954689" cy="1253765"/>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lvl="0" defTabSz="755650">
              <a:lnSpc>
                <a:spcPct val="90000"/>
              </a:lnSpc>
              <a:spcBef>
                <a:spcPct val="0"/>
              </a:spcBef>
              <a:spcAft>
                <a:spcPct val="35000"/>
              </a:spcAft>
              <a:defRPr/>
            </a:pPr>
            <a:r>
              <a:rPr lang="en-GB" sz="1400" b="1" kern="0">
                <a:solidFill>
                  <a:schemeClr val="tx2"/>
                </a:solidFill>
              </a:rPr>
              <a:t>Financial Gain</a:t>
            </a:r>
            <a:br>
              <a:rPr lang="en-GB" sz="1400" b="1" kern="0">
                <a:solidFill>
                  <a:schemeClr val="tx1"/>
                </a:solidFill>
              </a:rPr>
            </a:br>
            <a:r>
              <a:rPr lang="en-GB" sz="1400" kern="0">
                <a:solidFill>
                  <a:schemeClr val="tx1"/>
                </a:solidFill>
              </a:rPr>
              <a:t>Fake candidates have found ways to earn significant amounts of money. For instance, a group of workers in China remotely accessing corporate laptops located in their area of employment, such as Tennessee.</a:t>
            </a:r>
          </a:p>
        </p:txBody>
      </p:sp>
      <p:sp>
        <p:nvSpPr>
          <p:cNvPr id="8" name="Rounded Rectangle 2">
            <a:extLst>
              <a:ext uri="{FF2B5EF4-FFF2-40B4-BE49-F238E27FC236}">
                <a16:creationId xmlns:a16="http://schemas.microsoft.com/office/drawing/2014/main" id="{B526C95B-D028-1C44-7C98-9795FF0AD23B}"/>
              </a:ext>
            </a:extLst>
          </p:cNvPr>
          <p:cNvSpPr/>
          <p:nvPr/>
        </p:nvSpPr>
        <p:spPr>
          <a:xfrm>
            <a:off x="527156" y="3734581"/>
            <a:ext cx="10954689" cy="1253765"/>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defTabSz="755650">
              <a:lnSpc>
                <a:spcPct val="90000"/>
              </a:lnSpc>
              <a:spcBef>
                <a:spcPct val="0"/>
              </a:spcBef>
              <a:spcAft>
                <a:spcPct val="35000"/>
              </a:spcAft>
            </a:pPr>
            <a:r>
              <a:rPr lang="en-GB" sz="1400" b="1" kern="0">
                <a:solidFill>
                  <a:schemeClr val="tx2"/>
                </a:solidFill>
              </a:rPr>
              <a:t>Access to Sensitive Information</a:t>
            </a:r>
            <a:br>
              <a:rPr lang="en-GB" sz="1400" b="1" kern="0">
                <a:solidFill>
                  <a:schemeClr val="tx2"/>
                </a:solidFill>
              </a:rPr>
            </a:br>
            <a:r>
              <a:rPr lang="en-GB" sz="1400" kern="0">
                <a:solidFill>
                  <a:schemeClr val="tx1"/>
                </a:solidFill>
              </a:rPr>
              <a:t>Individuals may gain access to confidential company information,  software repos, source code, intellectual property, or data. This could be used to blackmail the company, espionage, selling the information to competitors or destroying brand trust.</a:t>
            </a:r>
          </a:p>
        </p:txBody>
      </p:sp>
      <p:sp>
        <p:nvSpPr>
          <p:cNvPr id="9" name="Rounded Rectangle 2">
            <a:extLst>
              <a:ext uri="{FF2B5EF4-FFF2-40B4-BE49-F238E27FC236}">
                <a16:creationId xmlns:a16="http://schemas.microsoft.com/office/drawing/2014/main" id="{B7DF90AF-BA92-B9C9-B0DE-C1006712568B}"/>
              </a:ext>
            </a:extLst>
          </p:cNvPr>
          <p:cNvSpPr/>
          <p:nvPr/>
        </p:nvSpPr>
        <p:spPr>
          <a:xfrm>
            <a:off x="527156" y="5148602"/>
            <a:ext cx="10954689" cy="1253765"/>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defTabSz="755650">
              <a:lnSpc>
                <a:spcPct val="90000"/>
              </a:lnSpc>
              <a:spcBef>
                <a:spcPct val="0"/>
              </a:spcBef>
              <a:spcAft>
                <a:spcPct val="35000"/>
              </a:spcAft>
            </a:pPr>
            <a:r>
              <a:rPr lang="en-GB" sz="1400" b="1" kern="0">
                <a:solidFill>
                  <a:schemeClr val="tx2"/>
                </a:solidFill>
              </a:rPr>
              <a:t>Testing the Hiring Process</a:t>
            </a:r>
            <a:br>
              <a:rPr lang="en-GB" sz="1400" b="1" kern="0">
                <a:solidFill>
                  <a:schemeClr val="tx2"/>
                </a:solidFill>
              </a:rPr>
            </a:br>
            <a:r>
              <a:rPr lang="en-GB" sz="1400" kern="0">
                <a:solidFill>
                  <a:schemeClr val="tx1"/>
                </a:solidFill>
              </a:rPr>
              <a:t>Candidates may start the hiring process simply to understand the controls. They may have no intention of being hired into the position but use the experience to understand how they can manipulate the system in future applications</a:t>
            </a:r>
            <a:r>
              <a:rPr lang="en-GB" sz="1400" b="1" kern="0">
                <a:solidFill>
                  <a:schemeClr val="tx2"/>
                </a:solidFill>
              </a:rPr>
              <a:t>.</a:t>
            </a:r>
          </a:p>
        </p:txBody>
      </p:sp>
      <p:sp>
        <p:nvSpPr>
          <p:cNvPr id="10" name="Content Placeholder 4">
            <a:extLst>
              <a:ext uri="{FF2B5EF4-FFF2-40B4-BE49-F238E27FC236}">
                <a16:creationId xmlns:a16="http://schemas.microsoft.com/office/drawing/2014/main" id="{9D57CB49-8AC7-DE08-B7C7-F1D1EAB702D7}"/>
              </a:ext>
            </a:extLst>
          </p:cNvPr>
          <p:cNvSpPr txBox="1">
            <a:spLocks/>
          </p:cNvSpPr>
          <p:nvPr/>
        </p:nvSpPr>
        <p:spPr>
          <a:xfrm>
            <a:off x="527156" y="1944505"/>
            <a:ext cx="11046188" cy="328211"/>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en-GB" sz="1600" b="1"/>
              <a:t>Common Motives:</a:t>
            </a:r>
          </a:p>
        </p:txBody>
      </p:sp>
    </p:spTree>
    <p:extLst>
      <p:ext uri="{BB962C8B-B14F-4D97-AF65-F5344CB8AC3E}">
        <p14:creationId xmlns:p14="http://schemas.microsoft.com/office/powerpoint/2010/main" val="103008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3B8F7-2F90-A380-77CD-614E6A14D6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04678-3457-274C-C5C4-533F14680FD9}"/>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C7EB6E25-0569-A987-67F2-BEF1534D13EF}"/>
              </a:ext>
            </a:extLst>
          </p:cNvPr>
          <p:cNvSpPr txBox="1">
            <a:spLocks/>
          </p:cNvSpPr>
          <p:nvPr/>
        </p:nvSpPr>
        <p:spPr>
          <a:xfrm>
            <a:off x="709967" y="393180"/>
            <a:ext cx="10772066" cy="97053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ClrTx/>
              <a:buNone/>
              <a:defRPr/>
            </a:pPr>
            <a:r>
              <a:rPr lang="en-GB" sz="1600">
                <a:solidFill>
                  <a:srgbClr val="001A47"/>
                </a:solidFill>
                <a:latin typeface="Aptos" panose="02110004020202020204"/>
                <a:cs typeface="Calibri" panose="020F0502020204030204" pitchFamily="34" charset="0"/>
              </a:rPr>
              <a:t>Hiring a fraudulent candidate poses considerable risks, that’s why it's important to have thorough screening processes in place. This should encompass a combination of vetting processes and background checks.</a:t>
            </a:r>
          </a:p>
          <a:p>
            <a:pPr marL="0" lvl="0" indent="0" algn="ctr">
              <a:spcBef>
                <a:spcPts val="0"/>
              </a:spcBef>
              <a:buClrTx/>
              <a:buNone/>
              <a:defRPr/>
            </a:pPr>
            <a:r>
              <a:rPr lang="en-GB" sz="1600">
                <a:solidFill>
                  <a:srgbClr val="001A47"/>
                </a:solidFill>
                <a:latin typeface="Aptos" panose="02110004020202020204"/>
                <a:cs typeface="Calibri" panose="020F0502020204030204" pitchFamily="34" charset="0"/>
              </a:rPr>
              <a:t> </a:t>
            </a:r>
            <a:r>
              <a:rPr lang="en-GB" sz="1600" b="1">
                <a:solidFill>
                  <a:schemeClr val="tx2"/>
                </a:solidFill>
                <a:latin typeface="Aptos" panose="02110004020202020204"/>
                <a:cs typeface="Calibri" panose="020F0502020204030204" pitchFamily="34" charset="0"/>
              </a:rPr>
              <a:t>Below are several steps you can take to enhance the hiring process.</a:t>
            </a:r>
          </a:p>
        </p:txBody>
      </p:sp>
      <p:sp>
        <p:nvSpPr>
          <p:cNvPr id="26" name="Rounded Rectangle 2">
            <a:extLst>
              <a:ext uri="{FF2B5EF4-FFF2-40B4-BE49-F238E27FC236}">
                <a16:creationId xmlns:a16="http://schemas.microsoft.com/office/drawing/2014/main" id="{8C150BA3-5502-F923-D792-1CA911569E91}"/>
              </a:ext>
            </a:extLst>
          </p:cNvPr>
          <p:cNvSpPr/>
          <p:nvPr/>
        </p:nvSpPr>
        <p:spPr>
          <a:xfrm>
            <a:off x="841941" y="1363710"/>
            <a:ext cx="4982252" cy="4647414"/>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lvl="0" algn="ctr"/>
            <a:r>
              <a:rPr lang="en-US" b="1">
                <a:solidFill>
                  <a:schemeClr val="tx2"/>
                </a:solidFill>
                <a:latin typeface="Aptos" panose="020B0004020202020204" pitchFamily="34" charset="0"/>
                <a:cs typeface="Arial" panose="020B0604020202020204" pitchFamily="34" charset="0"/>
              </a:rPr>
              <a:t>Job Application Screening</a:t>
            </a:r>
          </a:p>
          <a:p>
            <a:pPr lvl="0" algn="ctr"/>
            <a:endParaRPr lang="en-US" sz="1100" b="1">
              <a:solidFill>
                <a:schemeClr val="tx2"/>
              </a:solidFill>
              <a:latin typeface="Aptos" panose="020B0004020202020204" pitchFamily="34" charset="0"/>
              <a:cs typeface="Arial" panose="020B0604020202020204" pitchFamily="34" charset="0"/>
            </a:endParaRP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Look for inconsistencies (name, employment dates, vague job descriptions)</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Check for unexplained gaps or excessive job-hopping, especially with no career progression or other notable activities</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Verify references, work, and education history. Remote fake candidates my have multiple jobs (even at the same company)</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Check for duplicates in the CV/resume database e.g. name, email address, phone number etc. Candidates may have applied to several roles</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Compare permanent address with work location history</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Compare CV/resume with online profiles (e.g., LinkedIn)</a:t>
            </a:r>
          </a:p>
          <a:p>
            <a:pPr marL="285750" lvl="0" indent="-285750">
              <a:spcAft>
                <a:spcPts val="1200"/>
              </a:spcAft>
              <a:buClr>
                <a:schemeClr val="tx2"/>
              </a:buClr>
              <a:buFont typeface="Wingdings" panose="05000000000000000000" pitchFamily="2" charset="2"/>
              <a:buChar char="q"/>
              <a:defRPr/>
            </a:pPr>
            <a:r>
              <a:rPr lang="en-GB" sz="1300" kern="0">
                <a:solidFill>
                  <a:srgbClr val="000000"/>
                </a:solidFill>
              </a:rPr>
              <a:t>Search online for public mentions of the candidate</a:t>
            </a:r>
          </a:p>
        </p:txBody>
      </p:sp>
      <p:sp>
        <p:nvSpPr>
          <p:cNvPr id="9" name="Rounded Rectangle 2">
            <a:extLst>
              <a:ext uri="{FF2B5EF4-FFF2-40B4-BE49-F238E27FC236}">
                <a16:creationId xmlns:a16="http://schemas.microsoft.com/office/drawing/2014/main" id="{8D1F82E0-9654-6FFA-2ADE-C30F70DE946C}"/>
              </a:ext>
            </a:extLst>
          </p:cNvPr>
          <p:cNvSpPr/>
          <p:nvPr/>
        </p:nvSpPr>
        <p:spPr>
          <a:xfrm>
            <a:off x="6273351" y="1363710"/>
            <a:ext cx="4982252" cy="4647414"/>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lvl="0" algn="ctr"/>
            <a:r>
              <a:rPr lang="en-US" b="1">
                <a:solidFill>
                  <a:schemeClr val="tx2"/>
                </a:solidFill>
                <a:latin typeface="Aptos" panose="020B0004020202020204" pitchFamily="34" charset="0"/>
                <a:cs typeface="Arial" panose="020B0604020202020204" pitchFamily="34" charset="0"/>
              </a:rPr>
              <a:t>Onboarding</a:t>
            </a:r>
          </a:p>
          <a:p>
            <a:pPr lvl="0" algn="ctr"/>
            <a:endParaRPr lang="en-US" sz="1100" b="1">
              <a:solidFill>
                <a:schemeClr val="tx2"/>
              </a:solidFill>
              <a:latin typeface="Aptos" panose="020B0004020202020204" pitchFamily="34" charset="0"/>
              <a:cs typeface="Arial" panose="020B0604020202020204" pitchFamily="34" charset="0"/>
            </a:endParaRP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Validate candidate’s ID (in person or via secure video)</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Cross-check employment references to ensure validity</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Monitor for unusual behaviour and reluctancy in completing HR forms or showing hesitancy in providing necessary documentation</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Ensure bank account details are legitimate and account name matches candidate. If using a personal bank account, verify with a trusted bank or financial institution. Fake candidates may use virtual bank accounts</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Track digital signatures on offer letters and contracts</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Monitor for unusual address changes, especially for hardware shipments</a:t>
            </a:r>
          </a:p>
          <a:p>
            <a:pPr marL="285750" indent="-285750">
              <a:spcAft>
                <a:spcPts val="1200"/>
              </a:spcAft>
              <a:buClr>
                <a:schemeClr val="tx2"/>
              </a:buClr>
              <a:buFont typeface="Wingdings" panose="05000000000000000000" pitchFamily="2" charset="2"/>
              <a:buChar char="q"/>
              <a:defRPr/>
            </a:pPr>
            <a:r>
              <a:rPr lang="en-GB" sz="1300" kern="0">
                <a:solidFill>
                  <a:srgbClr val="000000"/>
                </a:solidFill>
              </a:rPr>
              <a:t>Check contractor payment terms, flag if advance payment is requested</a:t>
            </a:r>
          </a:p>
        </p:txBody>
      </p:sp>
      <p:sp>
        <p:nvSpPr>
          <p:cNvPr id="10" name="TextBox 9">
            <a:extLst>
              <a:ext uri="{FF2B5EF4-FFF2-40B4-BE49-F238E27FC236}">
                <a16:creationId xmlns:a16="http://schemas.microsoft.com/office/drawing/2014/main" id="{BD006802-63DD-B30B-99AB-34DFBFE94319}"/>
              </a:ext>
            </a:extLst>
          </p:cNvPr>
          <p:cNvSpPr txBox="1"/>
          <p:nvPr/>
        </p:nvSpPr>
        <p:spPr>
          <a:xfrm>
            <a:off x="709967" y="6205827"/>
            <a:ext cx="1077206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effectLst/>
                <a:uLnTx/>
                <a:uFillTx/>
                <a:latin typeface="Aptos" panose="02110004020202020204"/>
                <a:ea typeface="+mn-ea"/>
                <a:cs typeface="+mn-cs"/>
              </a:rPr>
              <a:t>By employing these strategies, you can significantly reduce the chances of hiring a fraudulent candidate,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effectLst/>
                <a:uLnTx/>
                <a:uFillTx/>
                <a:latin typeface="Aptos" panose="02110004020202020204"/>
                <a:ea typeface="+mn-ea"/>
                <a:cs typeface="+mn-cs"/>
              </a:rPr>
              <a:t>thereby ensuring that your recruitment process is both robust and effective.</a:t>
            </a:r>
          </a:p>
        </p:txBody>
      </p:sp>
    </p:spTree>
    <p:extLst>
      <p:ext uri="{BB962C8B-B14F-4D97-AF65-F5344CB8AC3E}">
        <p14:creationId xmlns:p14="http://schemas.microsoft.com/office/powerpoint/2010/main" val="422230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27EE-1BE3-88E0-5065-BE57901137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A0B27F-8DDB-43ED-6863-04BFABD9A38A}"/>
              </a:ext>
            </a:extLst>
          </p:cNvPr>
          <p:cNvSpPr>
            <a:spLocks noGrp="1"/>
          </p:cNvSpPr>
          <p:nvPr>
            <p:ph type="sldNum" sz="quarter" idx="4294967295"/>
          </p:nvPr>
        </p:nvSpPr>
        <p:spPr>
          <a:xfrm>
            <a:off x="127921" y="6433441"/>
            <a:ext cx="319803" cy="29560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FEE3B4-47D4-304D-BBCF-14554B5FF33E}"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4">
            <a:extLst>
              <a:ext uri="{FF2B5EF4-FFF2-40B4-BE49-F238E27FC236}">
                <a16:creationId xmlns:a16="http://schemas.microsoft.com/office/drawing/2014/main" id="{A7A1124C-E006-4DC3-83E3-046493726EFE}"/>
              </a:ext>
            </a:extLst>
          </p:cNvPr>
          <p:cNvSpPr txBox="1">
            <a:spLocks/>
          </p:cNvSpPr>
          <p:nvPr/>
        </p:nvSpPr>
        <p:spPr>
          <a:xfrm>
            <a:off x="611078" y="393180"/>
            <a:ext cx="10969843" cy="523220"/>
          </a:xfrm>
          <a:prstGeom prst="rect">
            <a:avLst/>
          </a:prstGeom>
        </p:spPr>
        <p:txBody>
          <a:bodyPr vert="horz" lIns="0" tIns="0" rIns="0" bIns="0" rtlCol="0">
            <a:noAutofit/>
          </a:bodyPr>
          <a:lstStyle>
            <a:lvl1pPr marL="228600" indent="-182880" algn="l" defTabSz="914400" rtl="0" eaLnBrk="1" latinLnBrk="0" hangingPunct="1">
              <a:lnSpc>
                <a:spcPct val="100000"/>
              </a:lnSpc>
              <a:spcBef>
                <a:spcPts val="180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685800" indent="-182880" algn="l" defTabSz="914400" rtl="0" eaLnBrk="1" latinLnBrk="0" hangingPunct="1">
              <a:lnSpc>
                <a:spcPct val="100000"/>
              </a:lnSpc>
              <a:spcBef>
                <a:spcPts val="600"/>
              </a:spcBef>
              <a:buClr>
                <a:schemeClr val="tx2"/>
              </a:buClr>
              <a:buFont typeface="Aptos" panose="020B0004020202020204" pitchFamily="34" charset="0"/>
              <a:buChar char="–"/>
              <a:defRPr sz="1600" kern="1200">
                <a:solidFill>
                  <a:schemeClr val="tx1"/>
                </a:solidFill>
                <a:latin typeface="Aptos" panose="020B0004020202020204" pitchFamily="34" charset="0"/>
                <a:ea typeface="+mn-ea"/>
                <a:cs typeface="+mn-cs"/>
              </a:defRPr>
            </a:lvl2pPr>
            <a:lvl3pPr marL="1143000" indent="-182880" algn="l" defTabSz="914400" rtl="0" eaLnBrk="1" latinLnBrk="0" hangingPunct="1">
              <a:lnSpc>
                <a:spcPct val="100000"/>
              </a:lnSpc>
              <a:spcBef>
                <a:spcPts val="600"/>
              </a:spcBef>
              <a:buClr>
                <a:schemeClr val="tx2"/>
              </a:buClr>
              <a:buSzPct val="100000"/>
              <a:buFont typeface="Arial" panose="020B0604020202020204" pitchFamily="34" charset="0"/>
              <a:buChar char="•"/>
              <a:defRPr sz="1600" kern="1200">
                <a:solidFill>
                  <a:schemeClr val="tx1"/>
                </a:solidFill>
                <a:latin typeface="Aptos" panose="020B0004020202020204" pitchFamily="34" charset="0"/>
                <a:ea typeface="+mn-ea"/>
                <a:cs typeface="+mn-cs"/>
              </a:defRPr>
            </a:lvl3pPr>
            <a:lvl4pPr marL="1600200" indent="-182880" algn="l" defTabSz="914400" rtl="0" eaLnBrk="1" latinLnBrk="0" hangingPunct="1">
              <a:lnSpc>
                <a:spcPct val="100000"/>
              </a:lnSpc>
              <a:spcBef>
                <a:spcPts val="600"/>
              </a:spcBef>
              <a:buClr>
                <a:schemeClr val="tx2"/>
              </a:buClr>
              <a:buFont typeface="Aptos" panose="020B0004020202020204" pitchFamily="34" charset="0"/>
              <a:buChar char="–"/>
              <a:defRPr sz="1400" kern="1200">
                <a:solidFill>
                  <a:schemeClr val="tx1"/>
                </a:solidFill>
                <a:latin typeface="Aptos" panose="020B0004020202020204" pitchFamily="34" charset="0"/>
                <a:ea typeface="+mn-ea"/>
                <a:cs typeface="+mn-cs"/>
              </a:defRPr>
            </a:lvl4pPr>
            <a:lvl5pPr marL="2057400" indent="-182880"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ClrTx/>
              <a:buNone/>
              <a:defRPr/>
            </a:pPr>
            <a:r>
              <a:rPr lang="en-GB" sz="1600">
                <a:solidFill>
                  <a:srgbClr val="001A47"/>
                </a:solidFill>
                <a:latin typeface="Aptos" panose="02110004020202020204"/>
                <a:cs typeface="Calibri" panose="020F0502020204030204" pitchFamily="34" charset="0"/>
              </a:rPr>
              <a:t>There </a:t>
            </a:r>
            <a:r>
              <a:rPr lang="en-GB" sz="1600">
                <a:solidFill>
                  <a:srgbClr val="001A47"/>
                </a:solidFill>
                <a:latin typeface="Aptos" panose="02110004020202020204"/>
              </a:rPr>
              <a:t>are several key checks and strategies Talent Acquisition could implement that may significantly reduce the chances of hiring a fake candidate, protecting the organisation from risks such as financial loss, data breaches, and reputational damage.</a:t>
            </a:r>
            <a:endParaRPr lang="en-GB" sz="1600">
              <a:solidFill>
                <a:srgbClr val="001A47"/>
              </a:solidFill>
              <a:latin typeface="Aptos" panose="02110004020202020204"/>
              <a:cs typeface="Calibri" panose="020F0502020204030204" pitchFamily="34" charset="0"/>
            </a:endParaRPr>
          </a:p>
        </p:txBody>
      </p:sp>
      <p:sp>
        <p:nvSpPr>
          <p:cNvPr id="26" name="Rounded Rectangle 2">
            <a:extLst>
              <a:ext uri="{FF2B5EF4-FFF2-40B4-BE49-F238E27FC236}">
                <a16:creationId xmlns:a16="http://schemas.microsoft.com/office/drawing/2014/main" id="{2EF06498-157A-2E3F-459F-7694700F406A}"/>
              </a:ext>
            </a:extLst>
          </p:cNvPr>
          <p:cNvSpPr/>
          <p:nvPr/>
        </p:nvSpPr>
        <p:spPr>
          <a:xfrm>
            <a:off x="841941" y="1105293"/>
            <a:ext cx="4982252" cy="4647414"/>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822960" rIns="274320" rtlCol="0" anchor="ctr"/>
          <a:lstStyle/>
          <a:p>
            <a:pPr lvl="0" algn="ctr"/>
            <a:endParaRPr lang="en-US" sz="1100" b="1">
              <a:solidFill>
                <a:schemeClr val="tx2"/>
              </a:solidFill>
              <a:latin typeface="Aptos" panose="020B0004020202020204" pitchFamily="34" charset="0"/>
              <a:cs typeface="Arial" panose="020B0604020202020204" pitchFamily="34" charset="0"/>
            </a:endParaRPr>
          </a:p>
          <a:p>
            <a:pPr lvl="0">
              <a:defRPr/>
            </a:pPr>
            <a:r>
              <a:rPr lang="en-GB" sz="1400">
                <a:solidFill>
                  <a:srgbClr val="001A47"/>
                </a:solidFill>
              </a:rPr>
              <a:t>CVs or resumes that seem </a:t>
            </a:r>
            <a:r>
              <a:rPr lang="en-GB" sz="1400" i="1">
                <a:solidFill>
                  <a:srgbClr val="001A47"/>
                </a:solidFill>
              </a:rPr>
              <a:t>too</a:t>
            </a:r>
            <a:r>
              <a:rPr lang="en-GB" sz="1400">
                <a:solidFill>
                  <a:srgbClr val="001A47"/>
                </a:solidFill>
              </a:rPr>
              <a:t> perfect (e.g. inflated job titles, vague descriptions, or obscure past employers)</a:t>
            </a:r>
          </a:p>
          <a:p>
            <a:pPr>
              <a:defRPr/>
            </a:pPr>
            <a:endParaRPr lang="en-GB" sz="1400">
              <a:solidFill>
                <a:srgbClr val="001A47"/>
              </a:solidFill>
            </a:endParaRPr>
          </a:p>
          <a:p>
            <a:pPr>
              <a:defRPr/>
            </a:pPr>
            <a:r>
              <a:rPr lang="en-GB" sz="1400">
                <a:solidFill>
                  <a:srgbClr val="001A47"/>
                </a:solidFill>
              </a:rPr>
              <a:t>Inconsistencies between the résumé and online profiles (e.g. LinkedIn)</a:t>
            </a:r>
          </a:p>
          <a:p>
            <a:pPr>
              <a:defRPr/>
            </a:pPr>
            <a:endParaRPr lang="en-GB" sz="1400">
              <a:solidFill>
                <a:srgbClr val="001A47"/>
              </a:solidFill>
            </a:endParaRPr>
          </a:p>
          <a:p>
            <a:pPr>
              <a:defRPr/>
            </a:pPr>
            <a:r>
              <a:rPr lang="en-GB" sz="1400">
                <a:solidFill>
                  <a:srgbClr val="001A47"/>
                </a:solidFill>
              </a:rPr>
              <a:t>Vague answers or limited understanding of claimed skills during interviews</a:t>
            </a:r>
          </a:p>
          <a:p>
            <a:pPr>
              <a:defRPr/>
            </a:pPr>
            <a:endParaRPr lang="en-GB" sz="1400">
              <a:solidFill>
                <a:srgbClr val="001A47"/>
              </a:solidFill>
            </a:endParaRPr>
          </a:p>
          <a:p>
            <a:pPr>
              <a:defRPr/>
            </a:pPr>
            <a:r>
              <a:rPr lang="en-GB" sz="1400">
                <a:solidFill>
                  <a:srgbClr val="001A47"/>
                </a:solidFill>
              </a:rPr>
              <a:t>Reluctance to use video calls; preference for text-only communication</a:t>
            </a:r>
          </a:p>
          <a:p>
            <a:pPr>
              <a:defRPr/>
            </a:pPr>
            <a:endParaRPr lang="en-GB" sz="1400">
              <a:solidFill>
                <a:srgbClr val="001A47"/>
              </a:solidFill>
            </a:endParaRPr>
          </a:p>
          <a:p>
            <a:pPr>
              <a:defRPr/>
            </a:pPr>
            <a:r>
              <a:rPr lang="en-GB" sz="1400">
                <a:solidFill>
                  <a:srgbClr val="001A47"/>
                </a:solidFill>
              </a:rPr>
              <a:t>Language and technical skills does not match CV/Resume</a:t>
            </a:r>
          </a:p>
        </p:txBody>
      </p:sp>
      <p:sp>
        <p:nvSpPr>
          <p:cNvPr id="9" name="Rounded Rectangle 2">
            <a:extLst>
              <a:ext uri="{FF2B5EF4-FFF2-40B4-BE49-F238E27FC236}">
                <a16:creationId xmlns:a16="http://schemas.microsoft.com/office/drawing/2014/main" id="{64D452FF-8262-2814-F0F4-CA2A8493F72B}"/>
              </a:ext>
            </a:extLst>
          </p:cNvPr>
          <p:cNvSpPr/>
          <p:nvPr/>
        </p:nvSpPr>
        <p:spPr>
          <a:xfrm>
            <a:off x="6273351" y="1105293"/>
            <a:ext cx="4982252" cy="3136769"/>
          </a:xfrm>
          <a:prstGeom prst="roundRect">
            <a:avLst>
              <a:gd name="adj" fmla="val 2592"/>
            </a:avLst>
          </a:prstGeom>
          <a:solidFill>
            <a:schemeClr val="bg1"/>
          </a:solidFill>
          <a:ln w="6350">
            <a:solidFill>
              <a:srgbClr val="FFFFFF">
                <a:alpha val="13000"/>
              </a:srgbClr>
            </a:solidFill>
          </a:ln>
          <a:effectLst>
            <a:outerShdw blurRad="254000" dist="63500" dir="5400000" algn="t"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lvl="0"/>
            <a:r>
              <a:rPr lang="en-US" b="1">
                <a:solidFill>
                  <a:srgbClr val="00B050"/>
                </a:solidFill>
                <a:latin typeface="Aptos" panose="020B0004020202020204" pitchFamily="34" charset="0"/>
                <a:cs typeface="Arial" panose="020B0604020202020204" pitchFamily="34" charset="0"/>
              </a:rPr>
              <a:t>Top Tips</a:t>
            </a:r>
          </a:p>
          <a:p>
            <a:pPr lvl="0" algn="ctr"/>
            <a:endParaRPr lang="en-US" sz="1100" b="1">
              <a:solidFill>
                <a:schemeClr val="tx2"/>
              </a:solidFill>
              <a:latin typeface="Aptos" panose="020B0004020202020204" pitchFamily="34" charset="0"/>
              <a:cs typeface="Arial" panose="020B0604020202020204" pitchFamily="34" charset="0"/>
            </a:endParaRPr>
          </a:p>
          <a:p>
            <a:pPr marL="293688" lvl="0" indent="-285750">
              <a:spcAft>
                <a:spcPts val="600"/>
              </a:spcAft>
              <a:buClr>
                <a:srgbClr val="00B050"/>
              </a:buClr>
              <a:buFont typeface="Wingdings" panose="05000000000000000000" pitchFamily="2" charset="2"/>
              <a:buChar char="ü"/>
              <a:defRPr/>
            </a:pPr>
            <a:r>
              <a:rPr lang="en-GB" sz="1400">
                <a:solidFill>
                  <a:srgbClr val="001A47"/>
                </a:solidFill>
              </a:rPr>
              <a:t>Check for duplicates in the CV/ Resume database </a:t>
            </a:r>
          </a:p>
          <a:p>
            <a:pPr marL="293688" lvl="0" indent="-285750">
              <a:spcAft>
                <a:spcPts val="600"/>
              </a:spcAft>
              <a:buClr>
                <a:srgbClr val="00B050"/>
              </a:buClr>
              <a:buFont typeface="Wingdings" panose="05000000000000000000" pitchFamily="2" charset="2"/>
              <a:buChar char="ü"/>
              <a:defRPr/>
            </a:pPr>
            <a:r>
              <a:rPr lang="en-GB" sz="1400">
                <a:solidFill>
                  <a:srgbClr val="001A47"/>
                </a:solidFill>
              </a:rPr>
              <a:t>Conduct live video interviews, make note if they refuse, you hear strange background noises or spot anything unusual</a:t>
            </a:r>
          </a:p>
          <a:p>
            <a:pPr marL="293688" lvl="0" indent="-285750">
              <a:spcAft>
                <a:spcPts val="600"/>
              </a:spcAft>
              <a:buClr>
                <a:srgbClr val="00B050"/>
              </a:buClr>
              <a:buFont typeface="Wingdings" panose="05000000000000000000" pitchFamily="2" charset="2"/>
              <a:buChar char="ü"/>
              <a:defRPr/>
            </a:pPr>
            <a:r>
              <a:rPr lang="en-GB" sz="1400">
                <a:solidFill>
                  <a:srgbClr val="001A47"/>
                </a:solidFill>
              </a:rPr>
              <a:t>Compare with online profiles on multiple platforms (e.g. LinkedIn)</a:t>
            </a:r>
          </a:p>
          <a:p>
            <a:pPr marL="293688" lvl="0" indent="-285750">
              <a:spcAft>
                <a:spcPts val="600"/>
              </a:spcAft>
              <a:buClr>
                <a:srgbClr val="00B050"/>
              </a:buClr>
              <a:buFont typeface="Wingdings" panose="05000000000000000000" pitchFamily="2" charset="2"/>
              <a:buChar char="ü"/>
              <a:defRPr/>
            </a:pPr>
            <a:r>
              <a:rPr lang="en-GB" sz="1400">
                <a:solidFill>
                  <a:srgbClr val="001A47"/>
                </a:solidFill>
              </a:rPr>
              <a:t>Leverage assessment platforms to evaluate candidate skills, this may help filter fake candidates before they reach the interview stage</a:t>
            </a:r>
          </a:p>
        </p:txBody>
      </p:sp>
      <p:sp>
        <p:nvSpPr>
          <p:cNvPr id="10" name="TextBox 9">
            <a:extLst>
              <a:ext uri="{FF2B5EF4-FFF2-40B4-BE49-F238E27FC236}">
                <a16:creationId xmlns:a16="http://schemas.microsoft.com/office/drawing/2014/main" id="{F4CD5055-90DB-EC3A-C20A-A2922AACBE5F}"/>
              </a:ext>
            </a:extLst>
          </p:cNvPr>
          <p:cNvSpPr txBox="1"/>
          <p:nvPr/>
        </p:nvSpPr>
        <p:spPr>
          <a:xfrm>
            <a:off x="841941" y="6019744"/>
            <a:ext cx="4982252" cy="523220"/>
          </a:xfrm>
          <a:prstGeom prst="rect">
            <a:avLst/>
          </a:prstGeom>
          <a:noFill/>
        </p:spPr>
        <p:txBody>
          <a:bodyPr wrap="square">
            <a:spAutoFit/>
          </a:bodyPr>
          <a:lstStyle/>
          <a:p>
            <a:pPr lvl="0">
              <a:defRPr/>
            </a:pPr>
            <a:r>
              <a:rPr lang="en-GB" sz="1400" i="1">
                <a:solidFill>
                  <a:schemeClr val="tx2"/>
                </a:solidFill>
              </a:rPr>
              <a:t>If something feels off, don’t ignore it - body language and communication gaps can reveal a lot.</a:t>
            </a:r>
            <a:endParaRPr lang="en-GB" sz="1400">
              <a:solidFill>
                <a:schemeClr val="tx2"/>
              </a:solidFill>
            </a:endParaRPr>
          </a:p>
        </p:txBody>
      </p:sp>
      <p:pic>
        <p:nvPicPr>
          <p:cNvPr id="3" name="Picture 6" descr="15+ Thousand No Video Icon Royalty-Free Images, Stock Photos ...">
            <a:extLst>
              <a:ext uri="{FF2B5EF4-FFF2-40B4-BE49-F238E27FC236}">
                <a16:creationId xmlns:a16="http://schemas.microsoft.com/office/drawing/2014/main" id="{F475518A-2084-3946-FC73-6105311EA4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9" t="18175" r="64684" b="24224"/>
          <a:stretch>
            <a:fillRect/>
          </a:stretch>
        </p:blipFill>
        <p:spPr bwMode="auto">
          <a:xfrm>
            <a:off x="1142923" y="4074168"/>
            <a:ext cx="399075" cy="39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aptop User Images - Free Download on Freepik">
            <a:extLst>
              <a:ext uri="{FF2B5EF4-FFF2-40B4-BE49-F238E27FC236}">
                <a16:creationId xmlns:a16="http://schemas.microsoft.com/office/drawing/2014/main" id="{C77F6882-25F2-3114-63F7-32F491CDA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460" y="344685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V - Free business icons">
            <a:extLst>
              <a:ext uri="{FF2B5EF4-FFF2-40B4-BE49-F238E27FC236}">
                <a16:creationId xmlns:a16="http://schemas.microsoft.com/office/drawing/2014/main" id="{BF50D782-81DA-ED94-5CB6-5D6DF80CE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460" y="208699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4EAA978-7BC9-94A7-2FB3-7AF422FBF1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460" y="281982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heckList with solid fill">
            <a:extLst>
              <a:ext uri="{FF2B5EF4-FFF2-40B4-BE49-F238E27FC236}">
                <a16:creationId xmlns:a16="http://schemas.microsoft.com/office/drawing/2014/main" id="{E97AD563-8812-A64B-5D9C-667ADD3695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460" y="4693670"/>
            <a:ext cx="432000" cy="432000"/>
          </a:xfrm>
          <a:prstGeom prst="rect">
            <a:avLst/>
          </a:prstGeom>
        </p:spPr>
      </p:pic>
      <p:sp>
        <p:nvSpPr>
          <p:cNvPr id="8" name="TextBox 7">
            <a:extLst>
              <a:ext uri="{FF2B5EF4-FFF2-40B4-BE49-F238E27FC236}">
                <a16:creationId xmlns:a16="http://schemas.microsoft.com/office/drawing/2014/main" id="{0B88FF9A-FE56-D2E2-2B4D-8CFABDAD8AE2}"/>
              </a:ext>
            </a:extLst>
          </p:cNvPr>
          <p:cNvSpPr txBox="1"/>
          <p:nvPr/>
        </p:nvSpPr>
        <p:spPr>
          <a:xfrm>
            <a:off x="1126460" y="1344843"/>
            <a:ext cx="2693786"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FF0000"/>
                </a:solidFill>
                <a:effectLst/>
                <a:uLnTx/>
                <a:uFillTx/>
                <a:latin typeface="Aptos" panose="02110004020202020204"/>
                <a:ea typeface="+mn-ea"/>
                <a:cs typeface="+mn-cs"/>
              </a:rPr>
              <a:t>Common Red Flags</a:t>
            </a:r>
          </a:p>
        </p:txBody>
      </p:sp>
      <p:grpSp>
        <p:nvGrpSpPr>
          <p:cNvPr id="11" name="Group 10">
            <a:extLst>
              <a:ext uri="{FF2B5EF4-FFF2-40B4-BE49-F238E27FC236}">
                <a16:creationId xmlns:a16="http://schemas.microsoft.com/office/drawing/2014/main" id="{10C74416-C197-388A-DC35-2F9C706F4F00}"/>
              </a:ext>
            </a:extLst>
          </p:cNvPr>
          <p:cNvGrpSpPr>
            <a:grpSpLocks noChangeAspect="1"/>
          </p:cNvGrpSpPr>
          <p:nvPr/>
        </p:nvGrpSpPr>
        <p:grpSpPr>
          <a:xfrm>
            <a:off x="6758833" y="4470168"/>
            <a:ext cx="2005644" cy="2032942"/>
            <a:chOff x="8761228" y="2151660"/>
            <a:chExt cx="3195980" cy="3239479"/>
          </a:xfrm>
        </p:grpSpPr>
        <p:sp>
          <p:nvSpPr>
            <p:cNvPr id="12" name="Rectangle: Rounded Corners 14">
              <a:extLst>
                <a:ext uri="{FF2B5EF4-FFF2-40B4-BE49-F238E27FC236}">
                  <a16:creationId xmlns:a16="http://schemas.microsoft.com/office/drawing/2014/main" id="{05427161-089B-DC49-53C5-98C2B232D8E9}"/>
                </a:ext>
              </a:extLst>
            </p:cNvPr>
            <p:cNvSpPr/>
            <p:nvPr/>
          </p:nvSpPr>
          <p:spPr>
            <a:xfrm>
              <a:off x="8761228" y="2151660"/>
              <a:ext cx="3195980" cy="3239479"/>
            </a:xfrm>
            <a:prstGeom prst="roundRect">
              <a:avLst/>
            </a:prstGeom>
            <a:solidFill>
              <a:srgbClr val="0F0E1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AE6DEED3-78DB-11C7-AFF9-47093DF7B94F}"/>
                </a:ext>
              </a:extLst>
            </p:cNvPr>
            <p:cNvPicPr>
              <a:picLocks noChangeAspect="1"/>
            </p:cNvPicPr>
            <p:nvPr/>
          </p:nvPicPr>
          <p:blipFill>
            <a:blip r:embed="rId9"/>
            <a:srcRect t="1573"/>
            <a:stretch>
              <a:fillRect/>
            </a:stretch>
          </p:blipFill>
          <p:spPr>
            <a:xfrm>
              <a:off x="9175797" y="2325808"/>
              <a:ext cx="2444313" cy="2757341"/>
            </a:xfrm>
            <a:prstGeom prst="rect">
              <a:avLst/>
            </a:prstGeom>
          </p:spPr>
        </p:pic>
      </p:grpSp>
      <p:sp>
        <p:nvSpPr>
          <p:cNvPr id="14" name="TextBox 13">
            <a:extLst>
              <a:ext uri="{FF2B5EF4-FFF2-40B4-BE49-F238E27FC236}">
                <a16:creationId xmlns:a16="http://schemas.microsoft.com/office/drawing/2014/main" id="{8BC95CD1-41B0-106D-939F-33728524F970}"/>
              </a:ext>
            </a:extLst>
          </p:cNvPr>
          <p:cNvSpPr txBox="1"/>
          <p:nvPr/>
        </p:nvSpPr>
        <p:spPr>
          <a:xfrm>
            <a:off x="8912169" y="5414153"/>
            <a:ext cx="24191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lumMod val="50000"/>
                  </a:prstClr>
                </a:solidFill>
                <a:effectLst/>
                <a:uLnTx/>
                <a:uFillTx/>
                <a:latin typeface="Aptos" panose="020B0004020202020204" pitchFamily="34" charset="0"/>
                <a:cs typeface="Calibri" panose="020F0502020204030204" pitchFamily="34" charset="0"/>
              </a:rPr>
              <a:t>Confirmed fake applicant</a:t>
            </a:r>
          </a:p>
        </p:txBody>
      </p:sp>
    </p:spTree>
    <p:extLst>
      <p:ext uri="{BB962C8B-B14F-4D97-AF65-F5344CB8AC3E}">
        <p14:creationId xmlns:p14="http://schemas.microsoft.com/office/powerpoint/2010/main" val="1245902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OPHOS LIGHT">
  <a:themeElements>
    <a:clrScheme name="SOPHOS NEW">
      <a:dk1>
        <a:srgbClr val="001A47"/>
      </a:dk1>
      <a:lt1>
        <a:sysClr val="window" lastClr="FFFFFF"/>
      </a:lt1>
      <a:dk2>
        <a:srgbClr val="2006F7"/>
      </a:dk2>
      <a:lt2>
        <a:srgbClr val="EFF6FF"/>
      </a:lt2>
      <a:accent1>
        <a:srgbClr val="5A00FF"/>
      </a:accent1>
      <a:accent2>
        <a:srgbClr val="B529F7"/>
      </a:accent2>
      <a:accent3>
        <a:srgbClr val="009CFB"/>
      </a:accent3>
      <a:accent4>
        <a:srgbClr val="00EDFF"/>
      </a:accent4>
      <a:accent5>
        <a:srgbClr val="00F2B3"/>
      </a:accent5>
      <a:accent6>
        <a:srgbClr val="6A889B"/>
      </a:accent6>
      <a:hlink>
        <a:srgbClr val="2006F7"/>
      </a:hlink>
      <a:folHlink>
        <a:srgbClr val="2006F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5875">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28600" marR="0" indent="-182880" algn="l" defTabSz="914400" rtl="0" eaLnBrk="1" fontAlgn="auto" latinLnBrk="0" hangingPunct="1">
          <a:lnSpc>
            <a:spcPct val="100000"/>
          </a:lnSpc>
          <a:spcBef>
            <a:spcPts val="600"/>
          </a:spcBef>
          <a:spcAft>
            <a:spcPts val="0"/>
          </a:spcAft>
          <a:buClr>
            <a:srgbClr val="2006F7"/>
          </a:buClr>
          <a:buSzTx/>
          <a:buFont typeface="Arial" panose="020B0604020202020204" pitchFamily="34" charset="0"/>
          <a:buChar char="•"/>
          <a:tabLst/>
          <a:defRPr kumimoji="0" sz="1800" b="0" i="0" u="none" strike="noStrike" kern="1200" cap="none" spc="0" normalizeH="0" baseline="0" noProof="0" dirty="0" err="1" smtClean="0">
            <a:ln>
              <a:noFill/>
            </a:ln>
            <a:solidFill>
              <a:srgbClr val="001A47"/>
            </a:solidFill>
            <a:effectLst/>
            <a:uLnTx/>
            <a:uFillTx/>
            <a:latin typeface="Aptos" panose="020B0004020202020204" pitchFamily="34" charset="0"/>
            <a:ea typeface="+mn-ea"/>
            <a:cs typeface="+mn-cs"/>
          </a:defRPr>
        </a:defPPr>
      </a:lstStyle>
    </a:txDef>
  </a:objectDefaults>
  <a:extraClrSchemeLst/>
  <a:extLst>
    <a:ext uri="{05A4C25C-085E-4340-85A3-A5531E510DB2}">
      <thm15:themeFamily xmlns:thm15="http://schemas.microsoft.com/office/thememl/2012/main" name="SOPHOS Graphics Template 2025 1.0.pptx" id="{FC1226C6-1D77-4418-8EF4-4C232B9D72BF}" vid="{0668222F-80C7-4E40-AE76-24A1BBFC8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032D8846FA244496FFC58F65C63C3D" ma:contentTypeVersion="12" ma:contentTypeDescription="Create a new document." ma:contentTypeScope="" ma:versionID="df0731d95a229d05962355a11f7e52e6">
  <xsd:schema xmlns:xsd="http://www.w3.org/2001/XMLSchema" xmlns:xs="http://www.w3.org/2001/XMLSchema" xmlns:p="http://schemas.microsoft.com/office/2006/metadata/properties" xmlns:ns2="f8380804-88ce-4d5f-af75-6b8858c541d4" xmlns:ns3="bea23bc0-1e1a-4ed7-b382-31e29dbe88bf" targetNamespace="http://schemas.microsoft.com/office/2006/metadata/properties" ma:root="true" ma:fieldsID="4352b8fcbddfb3a5697d52c6bfa710b7" ns2:_="" ns3:_="">
    <xsd:import namespace="f8380804-88ce-4d5f-af75-6b8858c541d4"/>
    <xsd:import namespace="bea23bc0-1e1a-4ed7-b382-31e29dbe88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80804-88ce-4d5f-af75-6b8858c54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60baefb-62e7-4686-9fc2-b877730380a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23bc0-1e1a-4ed7-b382-31e29dbe88b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e85b8-dc58-4f11-9712-2cfab3c1c0c8}" ma:internalName="TaxCatchAll" ma:showField="CatchAllData" ma:web="bea23bc0-1e1a-4ed7-b382-31e29dbe88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380804-88ce-4d5f-af75-6b8858c541d4">
      <Terms xmlns="http://schemas.microsoft.com/office/infopath/2007/PartnerControls"/>
    </lcf76f155ced4ddcb4097134ff3c332f>
    <TaxCatchAll xmlns="bea23bc0-1e1a-4ed7-b382-31e29dbe88bf" xsi:nil="true"/>
  </documentManagement>
</p:properties>
</file>

<file path=customXml/itemProps1.xml><?xml version="1.0" encoding="utf-8"?>
<ds:datastoreItem xmlns:ds="http://schemas.openxmlformats.org/officeDocument/2006/customXml" ds:itemID="{BE17A362-ABC9-4C70-8092-72E0322A33C9}">
  <ds:schemaRefs>
    <ds:schemaRef ds:uri="http://schemas.microsoft.com/sharepoint/v3/contenttype/forms"/>
  </ds:schemaRefs>
</ds:datastoreItem>
</file>

<file path=customXml/itemProps2.xml><?xml version="1.0" encoding="utf-8"?>
<ds:datastoreItem xmlns:ds="http://schemas.openxmlformats.org/officeDocument/2006/customXml" ds:itemID="{724B0084-505D-4A50-BD66-D5AAFA0B37B4}">
  <ds:schemaRefs>
    <ds:schemaRef ds:uri="bea23bc0-1e1a-4ed7-b382-31e29dbe88bf"/>
    <ds:schemaRef ds:uri="f8380804-88ce-4d5f-af75-6b8858c54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B55275-6C41-4C22-BC6B-498E253943AC}">
  <ds:schemaRef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f8380804-88ce-4d5f-af75-6b8858c541d4"/>
    <ds:schemaRef ds:uri="http://schemas.microsoft.com/office/infopath/2007/PartnerControls"/>
    <ds:schemaRef ds:uri="bea23bc0-1e1a-4ed7-b382-31e29dbe88bf"/>
  </ds:schemaRefs>
</ds:datastoreItem>
</file>

<file path=docProps/app.xml><?xml version="1.0" encoding="utf-8"?>
<Properties xmlns="http://schemas.openxmlformats.org/officeDocument/2006/extended-properties" xmlns:vt="http://schemas.openxmlformats.org/officeDocument/2006/docPropsVTypes">
  <TotalTime>383</TotalTime>
  <Words>2172</Words>
  <Application>Microsoft Macintosh PowerPoint</Application>
  <PresentationFormat>Widescreen</PresentationFormat>
  <Paragraphs>258</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Calibri</vt:lpstr>
      <vt:lpstr>Wingdings</vt:lpstr>
      <vt:lpstr>SOPHOS LIGHT</vt:lpstr>
      <vt:lpstr>North Korean  IT Worker Fraud</vt:lpstr>
      <vt:lpstr>Executive Summary</vt:lpstr>
      <vt:lpstr>The Risk</vt:lpstr>
      <vt:lpstr>Trends in DPRK Fraudulent Applicants </vt:lpstr>
      <vt:lpstr>Fake Hires, Real Threats</vt:lpstr>
      <vt:lpstr>HR Talent Acquisition Checklist</vt:lpstr>
      <vt:lpstr>What is a Fraudulent Candidate Scam?</vt:lpstr>
      <vt:lpstr>PowerPoint Presentation</vt:lpstr>
      <vt:lpstr>PowerPoint Presentation</vt:lpstr>
      <vt:lpstr>Steps to Verify Candidates</vt:lpstr>
      <vt:lpstr>Steps to Verify Candidates</vt:lpstr>
      <vt:lpstr>IT Checklist</vt:lpstr>
      <vt:lpstr>IT Checklist</vt:lpstr>
      <vt:lpstr>Finance &amp; Payroll Checklist</vt:lpstr>
      <vt:lpstr>Payroll Fraudulent Candidate Checklist</vt:lpstr>
      <vt:lpstr>Cybersecurity Checklist</vt:lpstr>
      <vt:lpstr>Security Monitoring</vt:lpstr>
      <vt:lpstr>Threat Hunting</vt:lpstr>
      <vt:lpstr>Case Studies</vt:lpstr>
      <vt:lpstr>Lessons from a Recruiting Agency</vt:lpstr>
      <vt:lpstr>Lessons from a Recruiting Agency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Westman</dc:creator>
  <cp:lastModifiedBy>Morgan Camp</cp:lastModifiedBy>
  <cp:revision>1</cp:revision>
  <dcterms:created xsi:type="dcterms:W3CDTF">2025-09-26T13:27:55Z</dcterms:created>
  <dcterms:modified xsi:type="dcterms:W3CDTF">2025-11-03T16:27:38Z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0x01010003032D8846FA244496FFC58F65C63C3D</vt:lpwstr>
  </property>
  <property fmtid="{D5CDD505-2E9C-101B-9397-08002B2CF9AE}" pid="3" name="MediaServiceImageTags">
    <vt:lpwstr/>
  </property>
</Properties>
</file>