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392" r:id="rId5"/>
    <p:sldId id="8572" r:id="rId6"/>
    <p:sldId id="8588" r:id="rId7"/>
    <p:sldId id="8589" r:id="rId8"/>
    <p:sldId id="8561" r:id="rId9"/>
    <p:sldId id="8562" r:id="rId10"/>
    <p:sldId id="435" r:id="rId11"/>
  </p:sldIdLst>
  <p:sldSz cx="18288000" cy="10287000"/>
  <p:notesSz cx="6858000" cy="9144000"/>
  <p:embeddedFontLst>
    <p:embeddedFont>
      <p:font typeface="Avenir Next LT Pro" panose="020B050402020202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7" userDrawn="1">
          <p15:clr>
            <a:srgbClr val="F26B43"/>
          </p15:clr>
        </p15:guide>
        <p15:guide id="2" pos="5374" userDrawn="1">
          <p15:clr>
            <a:srgbClr val="A4A3A4"/>
          </p15:clr>
        </p15:guide>
        <p15:guide id="3" pos="9752" userDrawn="1">
          <p15:clr>
            <a:srgbClr val="A4A3A4"/>
          </p15:clr>
        </p15:guide>
        <p15:guide id="4" orient="horz" pos="1108" userDrawn="1">
          <p15:clr>
            <a:srgbClr val="A4A3A4"/>
          </p15:clr>
        </p15:guide>
        <p15:guide id="5" pos="2880" userDrawn="1">
          <p15:clr>
            <a:srgbClr val="5ACBF0"/>
          </p15:clr>
        </p15:guide>
        <p15:guide id="6" pos="952" userDrawn="1">
          <p15:clr>
            <a:srgbClr val="F26B43"/>
          </p15:clr>
        </p15:guide>
        <p15:guide id="7" pos="6803" userDrawn="1">
          <p15:clr>
            <a:srgbClr val="5ACBF0"/>
          </p15:clr>
        </p15:guide>
        <p15:guide id="8" orient="horz" pos="292" userDrawn="1">
          <p15:clr>
            <a:srgbClr val="A4A3A4"/>
          </p15:clr>
        </p15:guide>
        <p15:guide id="9" pos="6168" userDrawn="1">
          <p15:clr>
            <a:srgbClr val="A4A3A4"/>
          </p15:clr>
        </p15:guide>
        <p15:guide id="10" orient="horz" pos="2922" userDrawn="1">
          <p15:clr>
            <a:srgbClr val="A4A3A4"/>
          </p15:clr>
        </p15:guide>
        <p15:guide id="11" orient="horz" pos="4782" userDrawn="1">
          <p15:clr>
            <a:srgbClr val="A4A3A4"/>
          </p15:clr>
        </p15:guide>
        <p15:guide id="12" pos="4172" userDrawn="1">
          <p15:clr>
            <a:srgbClr val="5ACBF0"/>
          </p15:clr>
        </p15:guide>
        <p15:guide id="13" orient="horz" pos="4079" userDrawn="1">
          <p15:clr>
            <a:srgbClr val="A4A3A4"/>
          </p15:clr>
        </p15:guide>
        <p15:guide id="14" orient="horz" pos="5803" userDrawn="1">
          <p15:clr>
            <a:srgbClr val="A4A3A4"/>
          </p15:clr>
        </p15:guide>
        <p15:guide id="15" orient="horz" pos="3807" userDrawn="1">
          <p15:clr>
            <a:srgbClr val="A4A3A4"/>
          </p15:clr>
        </p15:guide>
        <p15:guide id="16" pos="11498" userDrawn="1">
          <p15:clr>
            <a:srgbClr val="F26B43"/>
          </p15:clr>
        </p15:guide>
        <p15:guide id="17" pos="7751" userDrawn="1">
          <p15:clr>
            <a:srgbClr val="A4A3A4"/>
          </p15:clr>
        </p15:guide>
        <p15:guide id="18" pos="8482" userDrawn="1">
          <p15:clr>
            <a:srgbClr val="A4A3A4"/>
          </p15:clr>
        </p15:guide>
        <p15:guide id="19" pos="975" userDrawn="1">
          <p15:clr>
            <a:srgbClr val="5ACBF0"/>
          </p15:clr>
        </p15:guide>
        <p15:guide id="20" orient="horz" pos="3195" userDrawn="1">
          <p15:clr>
            <a:srgbClr val="A4A3A4"/>
          </p15:clr>
        </p15:guide>
        <p15:guide id="21" orient="horz" pos="3535" userDrawn="1">
          <p15:clr>
            <a:srgbClr val="F26B43"/>
          </p15:clr>
        </p15:guide>
        <p15:guide id="22" orient="horz" pos="4918" userDrawn="1">
          <p15:clr>
            <a:srgbClr val="F26B43"/>
          </p15:clr>
        </p15:guide>
        <p15:guide id="23" pos="4603" userDrawn="1">
          <p15:clr>
            <a:srgbClr val="A4A3A4"/>
          </p15:clr>
        </p15:guide>
        <p15:guide id="24" orient="horz" pos="2106" userDrawn="1">
          <p15:clr>
            <a:srgbClr val="FDE53C"/>
          </p15:clr>
        </p15:guide>
        <p15:guide id="25" orient="horz" pos="3489" userDrawn="1">
          <p15:clr>
            <a:srgbClr val="FDE53C"/>
          </p15:clr>
        </p15:guide>
        <p15:guide id="26" orient="horz" pos="4692" userDrawn="1">
          <p15:clr>
            <a:srgbClr val="FDE53C"/>
          </p15:clr>
        </p15:guide>
        <p15:guide id="27" orient="horz" pos="3036" userDrawn="1">
          <p15:clr>
            <a:srgbClr val="A4A3A4"/>
          </p15:clr>
        </p15:guide>
        <p15:guide id="28" orient="horz" pos="496" userDrawn="1">
          <p15:clr>
            <a:srgbClr val="547EBF"/>
          </p15:clr>
        </p15:guide>
        <p15:guide id="29" pos="5737" userDrawn="1">
          <p15:clr>
            <a:srgbClr val="F26B43"/>
          </p15:clr>
        </p15:guide>
        <p15:guide id="30" orient="horz" pos="1267" userDrawn="1">
          <p15:clr>
            <a:srgbClr val="A4A3A4"/>
          </p15:clr>
        </p15:guide>
        <p15:guide id="31" orient="horz" userDrawn="1">
          <p15:clr>
            <a:srgbClr val="5ACBF0"/>
          </p15:clr>
        </p15:guide>
        <p15:guide id="32" pos="453" userDrawn="1">
          <p15:clr>
            <a:srgbClr val="5ACBF0"/>
          </p15:clr>
        </p15:guide>
        <p15:guide id="33" orient="horz" pos="1698" userDrawn="1">
          <p15:clr>
            <a:srgbClr val="FDE53C"/>
          </p15:clr>
        </p15:guide>
        <p15:guide id="34" orient="horz" pos="813" userDrawn="1">
          <p15:clr>
            <a:srgbClr val="F26B43"/>
          </p15:clr>
        </p15:guide>
        <p15:guide id="35" orient="horz" pos="6256" userDrawn="1">
          <p15:clr>
            <a:srgbClr val="F26B43"/>
          </p15:clr>
        </p15:guide>
        <p15:guide id="36" orient="horz" pos="700" userDrawn="1">
          <p15:clr>
            <a:srgbClr val="F26B43"/>
          </p15:clr>
        </p15:guide>
        <p15:guide id="37" pos="839" userDrawn="1">
          <p15:clr>
            <a:srgbClr val="5ACBF0"/>
          </p15:clr>
        </p15:guide>
        <p15:guide id="38" orient="horz" pos="1199" userDrawn="1">
          <p15:clr>
            <a:srgbClr val="9FCC3B"/>
          </p15:clr>
        </p15:guide>
        <p15:guide id="39" pos="90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D4B3A5-D5CB-30B6-6A8A-3DC3C5685760}" name="Sally Adam" initials="SA" userId="S::Sally.adam@sophos.com::452a2b09-2e9b-4546-8a75-bdd867fd253e" providerId="AD"/>
  <p188:author id="{E25DBAEE-A589-483C-C0A9-1628C7B44E38}" name="Kirsten Bay" initials="KB" userId="S::kbay@cysurance.com::2fb4146a-4371-43d4-b6cc-302b29e74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CF9"/>
    <a:srgbClr val="663AE4"/>
    <a:srgbClr val="00B1F0"/>
    <a:srgbClr val="6244E0"/>
    <a:srgbClr val="613DE0"/>
    <a:srgbClr val="090B40"/>
    <a:srgbClr val="BD80FA"/>
    <a:srgbClr val="663AE5"/>
    <a:srgbClr val="090B3F"/>
    <a:srgbClr val="00CB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8A080-6382-45E3-997C-DF04BEBFE954}" v="10" dt="2024-10-04T07:20:47.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82688" autoAdjust="0"/>
  </p:normalViewPr>
  <p:slideViewPr>
    <p:cSldViewPr snapToGrid="0" showGuides="1">
      <p:cViewPr varScale="1">
        <p:scale>
          <a:sx n="61" d="100"/>
          <a:sy n="61" d="100"/>
        </p:scale>
        <p:origin x="1908" y="90"/>
      </p:cViewPr>
      <p:guideLst>
        <p:guide orient="horz" pos="2197"/>
        <p:guide pos="5374"/>
        <p:guide pos="9752"/>
        <p:guide orient="horz" pos="1108"/>
        <p:guide pos="2880"/>
        <p:guide pos="952"/>
        <p:guide pos="6803"/>
        <p:guide orient="horz" pos="292"/>
        <p:guide pos="6168"/>
        <p:guide orient="horz" pos="2922"/>
        <p:guide orient="horz" pos="4782"/>
        <p:guide pos="4172"/>
        <p:guide orient="horz" pos="4079"/>
        <p:guide orient="horz" pos="5803"/>
        <p:guide orient="horz" pos="3807"/>
        <p:guide pos="11498"/>
        <p:guide pos="7751"/>
        <p:guide pos="8482"/>
        <p:guide pos="975"/>
        <p:guide orient="horz" pos="3195"/>
        <p:guide orient="horz" pos="3535"/>
        <p:guide orient="horz" pos="4918"/>
        <p:guide pos="4603"/>
        <p:guide orient="horz" pos="2106"/>
        <p:guide orient="horz" pos="3489"/>
        <p:guide orient="horz" pos="4692"/>
        <p:guide orient="horz" pos="3036"/>
        <p:guide orient="horz" pos="496"/>
        <p:guide pos="5737"/>
        <p:guide orient="horz" pos="1267"/>
        <p:guide orient="horz"/>
        <p:guide pos="453"/>
        <p:guide orient="horz" pos="1698"/>
        <p:guide orient="horz" pos="813"/>
        <p:guide orient="horz" pos="6256"/>
        <p:guide orient="horz" pos="700"/>
        <p:guide pos="839"/>
        <p:guide orient="horz" pos="1199"/>
        <p:guide pos="90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11AEB-D7FD-9549-812D-319785771D81}"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C6C03-E9BB-454B-94F0-5C7F9CA37ABA}" type="slidenum">
              <a:rPr lang="en-US" smtClean="0"/>
              <a:t>‹#›</a:t>
            </a:fld>
            <a:endParaRPr lang="en-US"/>
          </a:p>
        </p:txBody>
      </p:sp>
    </p:spTree>
    <p:extLst>
      <p:ext uri="{BB962C8B-B14F-4D97-AF65-F5344CB8AC3E}">
        <p14:creationId xmlns:p14="http://schemas.microsoft.com/office/powerpoint/2010/main" val="317884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C6C03-E9BB-454B-94F0-5C7F9CA37ABA}" type="slidenum">
              <a:rPr lang="en-US" smtClean="0"/>
              <a:t>1</a:t>
            </a:fld>
            <a:endParaRPr lang="en-US"/>
          </a:p>
        </p:txBody>
      </p:sp>
    </p:spTree>
    <p:extLst>
      <p:ext uri="{BB962C8B-B14F-4D97-AF65-F5344CB8AC3E}">
        <p14:creationId xmlns:p14="http://schemas.microsoft.com/office/powerpoint/2010/main" val="269785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TechEO = Technology Errors and Omissions </a:t>
            </a:r>
            <a:r>
              <a:rPr lang="en-GB" b="0" i="0" dirty="0">
                <a:solidFill>
                  <a:srgbClr val="02024E"/>
                </a:solidFill>
                <a:effectLst/>
                <a:highlight>
                  <a:srgbClr val="F5F5FF"/>
                </a:highlight>
                <a:latin typeface="Inter"/>
              </a:rPr>
              <a:t>insurance</a:t>
            </a:r>
          </a:p>
          <a:p>
            <a:pPr algn="l"/>
            <a:r>
              <a:rPr lang="en-GB" b="0" i="0" dirty="0">
                <a:solidFill>
                  <a:srgbClr val="02024E"/>
                </a:solidFill>
                <a:effectLst/>
                <a:highlight>
                  <a:srgbClr val="F5F5FF"/>
                </a:highlight>
                <a:latin typeface="Inter"/>
              </a:rPr>
              <a:t>It is designed to protect your business against claims related to errors or oversights in the design, development, and/or delivery of your technology products and services.</a:t>
            </a:r>
          </a:p>
          <a:p>
            <a:pPr algn="l"/>
            <a:r>
              <a:rPr lang="en-GB" b="0" i="0" dirty="0">
                <a:solidFill>
                  <a:srgbClr val="02024E"/>
                </a:solidFill>
                <a:effectLst/>
                <a:highlight>
                  <a:srgbClr val="F5F5FF"/>
                </a:highlight>
                <a:latin typeface="Inter"/>
              </a:rPr>
              <a:t>This type of coverage can help safeguard your company from costly lawsuits that could arise if a customer suffers financial losses due to an error made by your company.</a:t>
            </a:r>
          </a:p>
          <a:p>
            <a:endParaRPr lang="en-GB" dirty="0"/>
          </a:p>
        </p:txBody>
      </p:sp>
      <p:sp>
        <p:nvSpPr>
          <p:cNvPr id="4" name="Slide Number Placeholder 3"/>
          <p:cNvSpPr>
            <a:spLocks noGrp="1"/>
          </p:cNvSpPr>
          <p:nvPr>
            <p:ph type="sldNum" sz="quarter" idx="5"/>
          </p:nvPr>
        </p:nvSpPr>
        <p:spPr/>
        <p:txBody>
          <a:bodyPr/>
          <a:lstStyle/>
          <a:p>
            <a:fld id="{22F12F28-E08F-4752-80EA-454CCECA2B33}" type="slidenum">
              <a:rPr lang="en-GB" smtClean="0"/>
              <a:t>2</a:t>
            </a:fld>
            <a:endParaRPr lang="en-GB"/>
          </a:p>
        </p:txBody>
      </p:sp>
    </p:spTree>
    <p:extLst>
      <p:ext uri="{BB962C8B-B14F-4D97-AF65-F5344CB8AC3E}">
        <p14:creationId xmlns:p14="http://schemas.microsoft.com/office/powerpoint/2010/main" val="10505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FC6C03-E9BB-454B-94F0-5C7F9CA37ABA}" type="slidenum">
              <a:rPr lang="en-US" smtClean="0"/>
              <a:t>3</a:t>
            </a:fld>
            <a:endParaRPr lang="en-US"/>
          </a:p>
        </p:txBody>
      </p:sp>
    </p:spTree>
    <p:extLst>
      <p:ext uri="{BB962C8B-B14F-4D97-AF65-F5344CB8AC3E}">
        <p14:creationId xmlns:p14="http://schemas.microsoft.com/office/powerpoint/2010/main" val="102805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FC6C03-E9BB-454B-94F0-5C7F9CA37ABA}" type="slidenum">
              <a:rPr lang="en-US" smtClean="0"/>
              <a:t>4</a:t>
            </a:fld>
            <a:endParaRPr lang="en-US"/>
          </a:p>
        </p:txBody>
      </p:sp>
    </p:spTree>
    <p:extLst>
      <p:ext uri="{BB962C8B-B14F-4D97-AF65-F5344CB8AC3E}">
        <p14:creationId xmlns:p14="http://schemas.microsoft.com/office/powerpoint/2010/main" val="163975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F12F28-E08F-4752-80EA-454CCECA2B33}" type="slidenum">
              <a:rPr lang="en-GB" smtClean="0"/>
              <a:t>5</a:t>
            </a:fld>
            <a:endParaRPr lang="en-GB"/>
          </a:p>
        </p:txBody>
      </p:sp>
    </p:spTree>
    <p:extLst>
      <p:ext uri="{BB962C8B-B14F-4D97-AF65-F5344CB8AC3E}">
        <p14:creationId xmlns:p14="http://schemas.microsoft.com/office/powerpoint/2010/main" val="3441854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9486900"/>
            <a:ext cx="2133600" cy="365125"/>
          </a:xfrm>
        </p:spPr>
        <p:txBody>
          <a:bodyPr/>
          <a:lstStyle/>
          <a:p>
            <a:fld id="{C0B03830-E68D-5B42-8988-5F835844933B}" type="datetime1">
              <a:rPr lang="en-GB" smtClean="0"/>
              <a:t>04/10/2024</a:t>
            </a:fld>
            <a:endParaRPr lang="en-US"/>
          </a:p>
        </p:txBody>
      </p:sp>
      <p:sp>
        <p:nvSpPr>
          <p:cNvPr id="5" name="Footer Placeholder 4"/>
          <p:cNvSpPr>
            <a:spLocks noGrp="1"/>
          </p:cNvSpPr>
          <p:nvPr>
            <p:ph type="ftr" sz="quarter" idx="11"/>
          </p:nvPr>
        </p:nvSpPr>
        <p:spPr>
          <a:xfrm>
            <a:off x="7696200" y="9486900"/>
            <a:ext cx="2895600" cy="365125"/>
          </a:xfrm>
        </p:spPr>
        <p:txBody>
          <a:bodyPr/>
          <a:lstStyle/>
          <a:p>
            <a:endParaRPr lang="en-US"/>
          </a:p>
        </p:txBody>
      </p:sp>
      <p:sp>
        <p:nvSpPr>
          <p:cNvPr id="6" name="Slide Number Placeholder 5"/>
          <p:cNvSpPr>
            <a:spLocks noGrp="1"/>
          </p:cNvSpPr>
          <p:nvPr>
            <p:ph type="sldNum" sz="quarter" idx="12"/>
          </p:nvPr>
        </p:nvSpPr>
        <p:spPr>
          <a:xfrm>
            <a:off x="15544800" y="9486899"/>
            <a:ext cx="2133600" cy="365125"/>
          </a:xfrm>
        </p:spPr>
        <p:txBody>
          <a:bodyPr/>
          <a:lstStyle/>
          <a:p>
            <a:fld id="{B6F15528-21DE-4FAA-801E-634DDDAF4B2B}" type="slidenum">
              <a:rPr lang="en-US" smtClean="0"/>
              <a:pPr/>
              <a:t>‹#›</a:t>
            </a:fld>
            <a:endParaRPr lang="en-US"/>
          </a:p>
        </p:txBody>
      </p:sp>
      <p:sp>
        <p:nvSpPr>
          <p:cNvPr id="7" name="AutoShape 2" hidden="1">
            <a:extLst>
              <a:ext uri="{FF2B5EF4-FFF2-40B4-BE49-F238E27FC236}">
                <a16:creationId xmlns:a16="http://schemas.microsoft.com/office/drawing/2014/main" id="{76DFEF64-E7F9-E341-B763-12E6B60B8D93}"/>
              </a:ext>
            </a:extLst>
          </p:cNvPr>
          <p:cNvSpPr>
            <a:spLocks/>
          </p:cNvSpPr>
          <p:nvPr userDrawn="1"/>
        </p:nvSpPr>
        <p:spPr>
          <a:xfrm flipH="1">
            <a:off x="-609600" y="-5958960"/>
            <a:ext cx="43470512" cy="22662119"/>
          </a:xfrm>
          <a:prstGeom prst="rect">
            <a:avLst/>
          </a:prstGeom>
          <a:blipFill dpi="0" rotWithShape="1">
            <a:blip r:embed="rId2">
              <a:alphaModFix amt="25000"/>
              <a:extLst>
                <a:ext uri="{28A0092B-C50C-407E-A947-70E740481C1C}">
                  <a14:useLocalDpi xmlns:a14="http://schemas.microsoft.com/office/drawing/2010/main"/>
                </a:ext>
              </a:extLst>
            </a:blip>
            <a:srcRect/>
            <a:stretch>
              <a:fillRect/>
            </a:stretch>
          </a:blipFill>
        </p:spPr>
        <p:txBody>
          <a:bodyPr/>
          <a:lstStyle/>
          <a:p>
            <a:endParaRPr lang="en-US"/>
          </a:p>
        </p:txBody>
      </p:sp>
      <p:pic>
        <p:nvPicPr>
          <p:cNvPr id="8" name="Graphic 2">
            <a:extLst>
              <a:ext uri="{FF2B5EF4-FFF2-40B4-BE49-F238E27FC236}">
                <a16:creationId xmlns:a16="http://schemas.microsoft.com/office/drawing/2014/main" id="{B6A2AB81-5FEC-CC46-824E-6032D8F29DED}"/>
              </a:ext>
            </a:extLst>
          </p:cNvPr>
          <p:cNvPicPr>
            <a:picLocks noChangeAspect="1"/>
          </p:cNvPicPr>
          <p:nvPr userDrawn="1"/>
        </p:nvPicPr>
        <p:blipFill>
          <a:blip r:embed="rId3">
            <a:duotone>
              <a:prstClr val="black"/>
              <a:srgbClr val="7138E8">
                <a:tint val="45000"/>
                <a:satMod val="400000"/>
              </a:srgbClr>
            </a:duotone>
            <a:alphaModFix amt="30000"/>
            <a:extLst>
              <a:ext uri="{BEBA8EAE-BF5A-486C-A8C5-ECC9F3942E4B}">
                <a14:imgProps xmlns:a14="http://schemas.microsoft.com/office/drawing/2010/main">
                  <a14:imgLayer r:embed="rId4">
                    <a14:imgEffect>
                      <a14:colorTemperature colorTemp="9676"/>
                    </a14:imgEffect>
                    <a14:imgEffect>
                      <a14:brightnessContrast bright="100000" contrast="100000"/>
                    </a14:imgEffect>
                  </a14:imgLayer>
                </a14:imgProps>
              </a:ext>
            </a:extLst>
          </a:blip>
          <a:stretch>
            <a:fillRect/>
          </a:stretch>
        </p:blipFill>
        <p:spPr>
          <a:xfrm rot="12732081" flipH="1" flipV="1">
            <a:off x="158327" y="-3512016"/>
            <a:ext cx="24292770" cy="13653432"/>
          </a:xfrm>
          <a:custGeom>
            <a:avLst/>
            <a:gdLst>
              <a:gd name="connsiteX0" fmla="*/ -48 w 13716052"/>
              <a:gd name="connsiteY0" fmla="*/ -56 h 7708927"/>
              <a:gd name="connsiteX1" fmla="*/ 13716005 w 13716052"/>
              <a:gd name="connsiteY1" fmla="*/ -56 h 7708927"/>
              <a:gd name="connsiteX2" fmla="*/ 13716005 w 13716052"/>
              <a:gd name="connsiteY2" fmla="*/ 7708871 h 7708927"/>
              <a:gd name="connsiteX3" fmla="*/ -48 w 13716052"/>
              <a:gd name="connsiteY3" fmla="*/ 7708871 h 7708927"/>
            </a:gdLst>
            <a:ahLst/>
            <a:cxnLst>
              <a:cxn ang="0">
                <a:pos x="connsiteX0" y="connsiteY0"/>
              </a:cxn>
              <a:cxn ang="0">
                <a:pos x="connsiteX1" y="connsiteY1"/>
              </a:cxn>
              <a:cxn ang="0">
                <a:pos x="connsiteX2" y="connsiteY2"/>
              </a:cxn>
              <a:cxn ang="0">
                <a:pos x="connsiteX3" y="connsiteY3"/>
              </a:cxn>
            </a:cxnLst>
            <a:rect l="l" t="t" r="r" b="b"/>
            <a:pathLst>
              <a:path w="13716052" h="7708927">
                <a:moveTo>
                  <a:pt x="-48" y="-56"/>
                </a:moveTo>
                <a:lnTo>
                  <a:pt x="13716005" y="-56"/>
                </a:lnTo>
                <a:lnTo>
                  <a:pt x="13716005" y="7708871"/>
                </a:lnTo>
                <a:lnTo>
                  <a:pt x="-48" y="7708871"/>
                </a:lnTo>
                <a:close/>
              </a:path>
            </a:pathLst>
          </a:custGeom>
        </p:spPr>
      </p:pic>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BC2B7-E621-8843-B189-3ED51D963189}"/>
              </a:ext>
            </a:extLst>
          </p:cNvPr>
          <p:cNvSpPr>
            <a:spLocks noGrp="1"/>
          </p:cNvSpPr>
          <p:nvPr>
            <p:ph type="dt" sz="half" idx="10"/>
          </p:nvPr>
        </p:nvSpPr>
        <p:spPr/>
        <p:txBody>
          <a:bodyPr/>
          <a:lstStyle/>
          <a:p>
            <a:fld id="{0CA614FB-0AAC-1949-83A9-BE8EC4023272}" type="datetime1">
              <a:rPr lang="en-GB" smtClean="0"/>
              <a:t>04/10/2024</a:t>
            </a:fld>
            <a:endParaRPr lang="en-US"/>
          </a:p>
        </p:txBody>
      </p:sp>
      <p:sp>
        <p:nvSpPr>
          <p:cNvPr id="4" name="Footer Placeholder 3">
            <a:extLst>
              <a:ext uri="{FF2B5EF4-FFF2-40B4-BE49-F238E27FC236}">
                <a16:creationId xmlns:a16="http://schemas.microsoft.com/office/drawing/2014/main" id="{7E71CFC5-52E2-004C-AEEB-E28B76A8F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4B08D-7654-B94A-A0E4-0B8F50C110E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6" name="AutoShape 2" hidden="1">
            <a:extLst>
              <a:ext uri="{FF2B5EF4-FFF2-40B4-BE49-F238E27FC236}">
                <a16:creationId xmlns:a16="http://schemas.microsoft.com/office/drawing/2014/main" id="{24D042A7-F0A2-5343-8C0A-A31E274CD32B}"/>
              </a:ext>
            </a:extLst>
          </p:cNvPr>
          <p:cNvSpPr>
            <a:spLocks/>
          </p:cNvSpPr>
          <p:nvPr userDrawn="1"/>
        </p:nvSpPr>
        <p:spPr>
          <a:xfrm flipH="1">
            <a:off x="-609600" y="-5958960"/>
            <a:ext cx="43470512" cy="22662119"/>
          </a:xfrm>
          <a:prstGeom prst="rect">
            <a:avLst/>
          </a:prstGeom>
          <a:blipFill dpi="0" rotWithShape="1">
            <a:blip r:embed="rId2">
              <a:alphaModFix amt="10000"/>
              <a:extLst>
                <a:ext uri="{28A0092B-C50C-407E-A947-70E740481C1C}">
                  <a14:useLocalDpi xmlns:a14="http://schemas.microsoft.com/office/drawing/2010/main"/>
                </a:ext>
              </a:extLst>
            </a:blip>
            <a:srcRect/>
            <a:stretch>
              <a:fillRect/>
            </a:stretch>
          </a:blipFill>
        </p:spPr>
        <p:txBody>
          <a:bodyPr/>
          <a:lstStyle/>
          <a:p>
            <a:endParaRPr lang="en-US"/>
          </a:p>
        </p:txBody>
      </p:sp>
      <p:pic>
        <p:nvPicPr>
          <p:cNvPr id="8" name="Graphic 2">
            <a:extLst>
              <a:ext uri="{FF2B5EF4-FFF2-40B4-BE49-F238E27FC236}">
                <a16:creationId xmlns:a16="http://schemas.microsoft.com/office/drawing/2014/main" id="{FBE92488-20DB-DB4D-80D7-65AB05D73717}"/>
              </a:ext>
            </a:extLst>
          </p:cNvPr>
          <p:cNvPicPr>
            <a:picLocks noChangeAspect="1"/>
          </p:cNvPicPr>
          <p:nvPr userDrawn="1"/>
        </p:nvPicPr>
        <p:blipFill>
          <a:blip r:embed="rId3">
            <a:duotone>
              <a:prstClr val="black"/>
              <a:srgbClr val="7138E8">
                <a:tint val="45000"/>
                <a:satMod val="400000"/>
              </a:srgbClr>
            </a:duotone>
            <a:alphaModFix amt="39000"/>
            <a:extLst>
              <a:ext uri="{BEBA8EAE-BF5A-486C-A8C5-ECC9F3942E4B}">
                <a14:imgProps xmlns:a14="http://schemas.microsoft.com/office/drawing/2010/main">
                  <a14:imgLayer r:embed="rId4">
                    <a14:imgEffect>
                      <a14:colorTemperature colorTemp="9676"/>
                    </a14:imgEffect>
                    <a14:imgEffect>
                      <a14:brightnessContrast bright="100000" contrast="100000"/>
                    </a14:imgEffect>
                  </a14:imgLayer>
                </a14:imgProps>
              </a:ext>
            </a:extLst>
          </a:blip>
          <a:stretch>
            <a:fillRect/>
          </a:stretch>
        </p:blipFill>
        <p:spPr>
          <a:xfrm rot="12732081" flipH="1" flipV="1">
            <a:off x="158327" y="-3512016"/>
            <a:ext cx="24292770" cy="13653432"/>
          </a:xfrm>
          <a:custGeom>
            <a:avLst/>
            <a:gdLst>
              <a:gd name="connsiteX0" fmla="*/ -48 w 13716052"/>
              <a:gd name="connsiteY0" fmla="*/ -56 h 7708927"/>
              <a:gd name="connsiteX1" fmla="*/ 13716005 w 13716052"/>
              <a:gd name="connsiteY1" fmla="*/ -56 h 7708927"/>
              <a:gd name="connsiteX2" fmla="*/ 13716005 w 13716052"/>
              <a:gd name="connsiteY2" fmla="*/ 7708871 h 7708927"/>
              <a:gd name="connsiteX3" fmla="*/ -48 w 13716052"/>
              <a:gd name="connsiteY3" fmla="*/ 7708871 h 7708927"/>
            </a:gdLst>
            <a:ahLst/>
            <a:cxnLst>
              <a:cxn ang="0">
                <a:pos x="connsiteX0" y="connsiteY0"/>
              </a:cxn>
              <a:cxn ang="0">
                <a:pos x="connsiteX1" y="connsiteY1"/>
              </a:cxn>
              <a:cxn ang="0">
                <a:pos x="connsiteX2" y="connsiteY2"/>
              </a:cxn>
              <a:cxn ang="0">
                <a:pos x="connsiteX3" y="connsiteY3"/>
              </a:cxn>
            </a:cxnLst>
            <a:rect l="l" t="t" r="r" b="b"/>
            <a:pathLst>
              <a:path w="13716052" h="7708927">
                <a:moveTo>
                  <a:pt x="-48" y="-56"/>
                </a:moveTo>
                <a:lnTo>
                  <a:pt x="13716005" y="-56"/>
                </a:lnTo>
                <a:lnTo>
                  <a:pt x="13716005" y="7708871"/>
                </a:lnTo>
                <a:lnTo>
                  <a:pt x="-48" y="7708871"/>
                </a:lnTo>
                <a:close/>
              </a:path>
            </a:pathLst>
          </a:custGeom>
        </p:spPr>
      </p:pic>
    </p:spTree>
    <p:extLst>
      <p:ext uri="{BB962C8B-B14F-4D97-AF65-F5344CB8AC3E}">
        <p14:creationId xmlns:p14="http://schemas.microsoft.com/office/powerpoint/2010/main" val="22235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BC2B7-E621-8843-B189-3ED51D963189}"/>
              </a:ext>
            </a:extLst>
          </p:cNvPr>
          <p:cNvSpPr>
            <a:spLocks noGrp="1"/>
          </p:cNvSpPr>
          <p:nvPr>
            <p:ph type="dt" sz="half" idx="10"/>
          </p:nvPr>
        </p:nvSpPr>
        <p:spPr/>
        <p:txBody>
          <a:bodyPr/>
          <a:lstStyle/>
          <a:p>
            <a:fld id="{0CA614FB-0AAC-1949-83A9-BE8EC4023272}" type="datetime1">
              <a:rPr lang="en-GB" smtClean="0"/>
              <a:t>04/10/2024</a:t>
            </a:fld>
            <a:endParaRPr lang="en-US"/>
          </a:p>
        </p:txBody>
      </p:sp>
      <p:sp>
        <p:nvSpPr>
          <p:cNvPr id="4" name="Footer Placeholder 3">
            <a:extLst>
              <a:ext uri="{FF2B5EF4-FFF2-40B4-BE49-F238E27FC236}">
                <a16:creationId xmlns:a16="http://schemas.microsoft.com/office/drawing/2014/main" id="{7E71CFC5-52E2-004C-AEEB-E28B76A8F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4B08D-7654-B94A-A0E4-0B8F50C110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6468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BC2B7-E621-8843-B189-3ED51D963189}"/>
              </a:ext>
            </a:extLst>
          </p:cNvPr>
          <p:cNvSpPr>
            <a:spLocks noGrp="1"/>
          </p:cNvSpPr>
          <p:nvPr>
            <p:ph type="dt" sz="half" idx="10"/>
          </p:nvPr>
        </p:nvSpPr>
        <p:spPr/>
        <p:txBody>
          <a:bodyPr/>
          <a:lstStyle/>
          <a:p>
            <a:fld id="{0CA614FB-0AAC-1949-83A9-BE8EC4023272}" type="datetime1">
              <a:rPr lang="en-GB" smtClean="0"/>
              <a:t>04/10/2024</a:t>
            </a:fld>
            <a:endParaRPr lang="en-US"/>
          </a:p>
        </p:txBody>
      </p:sp>
      <p:sp>
        <p:nvSpPr>
          <p:cNvPr id="4" name="Footer Placeholder 3">
            <a:extLst>
              <a:ext uri="{FF2B5EF4-FFF2-40B4-BE49-F238E27FC236}">
                <a16:creationId xmlns:a16="http://schemas.microsoft.com/office/drawing/2014/main" id="{7E71CFC5-52E2-004C-AEEB-E28B76A8F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4B08D-7654-B94A-A0E4-0B8F50C110E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2" name="Oval 1">
            <a:extLst>
              <a:ext uri="{FF2B5EF4-FFF2-40B4-BE49-F238E27FC236}">
                <a16:creationId xmlns:a16="http://schemas.microsoft.com/office/drawing/2014/main" id="{FD42258B-B306-6199-84B1-4D2A2A5A6639}"/>
              </a:ext>
            </a:extLst>
          </p:cNvPr>
          <p:cNvSpPr/>
          <p:nvPr userDrawn="1"/>
        </p:nvSpPr>
        <p:spPr>
          <a:xfrm>
            <a:off x="11328447" y="-7433283"/>
            <a:ext cx="10449364" cy="10449364"/>
          </a:xfrm>
          <a:prstGeom prst="ellipse">
            <a:avLst/>
          </a:prstGeom>
          <a:solidFill>
            <a:srgbClr val="090B40">
              <a:alpha val="73000"/>
            </a:srgbClr>
          </a:solidFill>
          <a:ln>
            <a:noFill/>
          </a:ln>
          <a:effectLst>
            <a:outerShdw blurRad="63500" sx="101000" sy="101000" algn="ctr" rotWithShape="0">
              <a:prstClr val="black">
                <a:alpha val="1619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299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BC2B7-E621-8843-B189-3ED51D963189}"/>
              </a:ext>
            </a:extLst>
          </p:cNvPr>
          <p:cNvSpPr>
            <a:spLocks noGrp="1"/>
          </p:cNvSpPr>
          <p:nvPr>
            <p:ph type="dt" sz="half" idx="10"/>
          </p:nvPr>
        </p:nvSpPr>
        <p:spPr/>
        <p:txBody>
          <a:bodyPr/>
          <a:lstStyle/>
          <a:p>
            <a:fld id="{0CA614FB-0AAC-1949-83A9-BE8EC4023272}" type="datetime1">
              <a:rPr lang="en-GB" smtClean="0"/>
              <a:t>04/10/2024</a:t>
            </a:fld>
            <a:endParaRPr lang="en-US"/>
          </a:p>
        </p:txBody>
      </p:sp>
      <p:sp>
        <p:nvSpPr>
          <p:cNvPr id="4" name="Footer Placeholder 3">
            <a:extLst>
              <a:ext uri="{FF2B5EF4-FFF2-40B4-BE49-F238E27FC236}">
                <a16:creationId xmlns:a16="http://schemas.microsoft.com/office/drawing/2014/main" id="{7E71CFC5-52E2-004C-AEEB-E28B76A8F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4B08D-7654-B94A-A0E4-0B8F50C110E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12" name="Freeform 11">
            <a:extLst>
              <a:ext uri="{FF2B5EF4-FFF2-40B4-BE49-F238E27FC236}">
                <a16:creationId xmlns:a16="http://schemas.microsoft.com/office/drawing/2014/main" id="{F69B2633-694B-247B-3CFA-A505E3072A5C}"/>
              </a:ext>
            </a:extLst>
          </p:cNvPr>
          <p:cNvSpPr>
            <a:spLocks noChangeAspect="1"/>
          </p:cNvSpPr>
          <p:nvPr userDrawn="1"/>
        </p:nvSpPr>
        <p:spPr>
          <a:xfrm>
            <a:off x="2852154" y="-593766"/>
            <a:ext cx="15873747" cy="10893893"/>
          </a:xfrm>
          <a:custGeom>
            <a:avLst/>
            <a:gdLst>
              <a:gd name="connsiteX0" fmla="*/ 1421725 w 15375120"/>
              <a:gd name="connsiteY0" fmla="*/ 0 h 10551693"/>
              <a:gd name="connsiteX1" fmla="*/ 8819215 w 15375120"/>
              <a:gd name="connsiteY1" fmla="*/ 0 h 10551693"/>
              <a:gd name="connsiteX2" fmla="*/ 8826149 w 15375120"/>
              <a:gd name="connsiteY2" fmla="*/ 17587 h 10551693"/>
              <a:gd name="connsiteX3" fmla="*/ 13640250 w 15375120"/>
              <a:gd name="connsiteY3" fmla="*/ 3208586 h 10551693"/>
              <a:gd name="connsiteX4" fmla="*/ 15101524 w 15375120"/>
              <a:gd name="connsiteY4" fmla="*/ 3001490 h 10551693"/>
              <a:gd name="connsiteX5" fmla="*/ 15375120 w 15375120"/>
              <a:gd name="connsiteY5" fmla="*/ 2913609 h 10551693"/>
              <a:gd name="connsiteX6" fmla="*/ 15375120 w 15375120"/>
              <a:gd name="connsiteY6" fmla="*/ 10551693 h 10551693"/>
              <a:gd name="connsiteX7" fmla="*/ 2262819 w 15375120"/>
              <a:gd name="connsiteY7" fmla="*/ 10551693 h 10551693"/>
              <a:gd name="connsiteX8" fmla="*/ 2102330 w 15375120"/>
              <a:gd name="connsiteY8" fmla="*/ 10373240 h 10551693"/>
              <a:gd name="connsiteX9" fmla="*/ 0 w 15375120"/>
              <a:gd name="connsiteY9" fmla="*/ 4732658 h 10551693"/>
              <a:gd name="connsiteX10" fmla="*/ 1254624 w 15375120"/>
              <a:gd name="connsiteY10" fmla="*/ 260888 h 1055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75120" h="10551693">
                <a:moveTo>
                  <a:pt x="1421725" y="0"/>
                </a:moveTo>
                <a:lnTo>
                  <a:pt x="8819215" y="0"/>
                </a:lnTo>
                <a:lnTo>
                  <a:pt x="8826149" y="17587"/>
                </a:lnTo>
                <a:cubicBezTo>
                  <a:pt x="9619299" y="1892803"/>
                  <a:pt x="11476116" y="3208586"/>
                  <a:pt x="13640250" y="3208586"/>
                </a:cubicBezTo>
                <a:cubicBezTo>
                  <a:pt x="14147468" y="3208586"/>
                  <a:pt x="14637806" y="3136308"/>
                  <a:pt x="15101524" y="3001490"/>
                </a:cubicBezTo>
                <a:lnTo>
                  <a:pt x="15375120" y="2913609"/>
                </a:lnTo>
                <a:lnTo>
                  <a:pt x="15375120" y="10551693"/>
                </a:lnTo>
                <a:lnTo>
                  <a:pt x="2262819" y="10551693"/>
                </a:lnTo>
                <a:lnTo>
                  <a:pt x="2102330" y="10373240"/>
                </a:lnTo>
                <a:cubicBezTo>
                  <a:pt x="788961" y="8840406"/>
                  <a:pt x="0" y="6875275"/>
                  <a:pt x="0" y="4732658"/>
                </a:cubicBezTo>
                <a:cubicBezTo>
                  <a:pt x="0" y="3101783"/>
                  <a:pt x="457096" y="1573736"/>
                  <a:pt x="1254624" y="260888"/>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85710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_Custom Layout">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p:txBody>
          <a:bodyPr/>
          <a:lstStyle/>
          <a:p>
            <a:fld id="{4F1D6FDD-FD49-B34C-AB44-481502D033A5}" type="datetime1">
              <a:rPr lang="en-GB" smtClean="0"/>
              <a:t>04/10/2024</a:t>
            </a:fld>
            <a:endParaRPr lang="en-US"/>
          </a:p>
        </p:txBody>
      </p:sp>
      <p:sp>
        <p:nvSpPr>
          <p:cNvPr id="3" name="Footer Placeholder 2" hidden="1"/>
          <p:cNvSpPr>
            <a:spLocks noGrp="1"/>
          </p:cNvSpPr>
          <p:nvPr>
            <p:ph type="ftr" sz="quarter" idx="11"/>
          </p:nvPr>
        </p:nvSpPr>
        <p:spPr/>
        <p:txBody>
          <a:bodyPr/>
          <a:lstStyle/>
          <a:p>
            <a:endParaRPr lang="en-US"/>
          </a:p>
        </p:txBody>
      </p:sp>
      <p:sp>
        <p:nvSpPr>
          <p:cNvPr id="14" name="Freeform 13">
            <a:extLst>
              <a:ext uri="{FF2B5EF4-FFF2-40B4-BE49-F238E27FC236}">
                <a16:creationId xmlns:a16="http://schemas.microsoft.com/office/drawing/2014/main" id="{ED925005-C939-9DD8-C7F4-8C8AE630E3D3}"/>
              </a:ext>
            </a:extLst>
          </p:cNvPr>
          <p:cNvSpPr/>
          <p:nvPr userDrawn="1"/>
        </p:nvSpPr>
        <p:spPr>
          <a:xfrm>
            <a:off x="7530706" y="-221672"/>
            <a:ext cx="10964124" cy="10564090"/>
          </a:xfrm>
          <a:custGeom>
            <a:avLst/>
            <a:gdLst>
              <a:gd name="connsiteX0" fmla="*/ 2809767 w 10964124"/>
              <a:gd name="connsiteY0" fmla="*/ 0 h 10564090"/>
              <a:gd name="connsiteX1" fmla="*/ 3538637 w 10964124"/>
              <a:gd name="connsiteY1" fmla="*/ 0 h 10564090"/>
              <a:gd name="connsiteX2" fmla="*/ 3538952 w 10964124"/>
              <a:gd name="connsiteY2" fmla="*/ 676 h 10564090"/>
              <a:gd name="connsiteX3" fmla="*/ 8192056 w 10964124"/>
              <a:gd name="connsiteY3" fmla="*/ 2846813 h 10564090"/>
              <a:gd name="connsiteX4" fmla="*/ 10954890 w 10964124"/>
              <a:gd name="connsiteY4" fmla="*/ 2057378 h 10564090"/>
              <a:gd name="connsiteX5" fmla="*/ 10964124 w 10964124"/>
              <a:gd name="connsiteY5" fmla="*/ 2051260 h 10564090"/>
              <a:gd name="connsiteX6" fmla="*/ 10964124 w 10964124"/>
              <a:gd name="connsiteY6" fmla="*/ 10564090 h 10564090"/>
              <a:gd name="connsiteX7" fmla="*/ 2025377 w 10964124"/>
              <a:gd name="connsiteY7" fmla="*/ 10564090 h 10564090"/>
              <a:gd name="connsiteX8" fmla="*/ 1828454 w 10964124"/>
              <a:gd name="connsiteY8" fmla="*/ 10357545 h 10564090"/>
              <a:gd name="connsiteX9" fmla="*/ 0 w 10964124"/>
              <a:gd name="connsiteY9" fmla="*/ 5625069 h 10564090"/>
              <a:gd name="connsiteX10" fmla="*/ 2759789 w 10964124"/>
              <a:gd name="connsiteY10" fmla="*/ 35993 h 105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4124" h="10564090">
                <a:moveTo>
                  <a:pt x="2809767" y="0"/>
                </a:moveTo>
                <a:lnTo>
                  <a:pt x="3538637" y="0"/>
                </a:lnTo>
                <a:lnTo>
                  <a:pt x="3538952" y="676"/>
                </a:lnTo>
                <a:cubicBezTo>
                  <a:pt x="4404409" y="1690364"/>
                  <a:pt x="6163180" y="2846813"/>
                  <a:pt x="8192056" y="2846813"/>
                </a:cubicBezTo>
                <a:cubicBezTo>
                  <a:pt x="9206494" y="2846813"/>
                  <a:pt x="10153406" y="2557701"/>
                  <a:pt x="10954890" y="2057378"/>
                </a:cubicBezTo>
                <a:lnTo>
                  <a:pt x="10964124" y="2051260"/>
                </a:lnTo>
                <a:lnTo>
                  <a:pt x="10964124" y="10564090"/>
                </a:lnTo>
                <a:lnTo>
                  <a:pt x="2025377" y="10564090"/>
                </a:lnTo>
                <a:lnTo>
                  <a:pt x="1828454" y="10357545"/>
                </a:lnTo>
                <a:cubicBezTo>
                  <a:pt x="692405" y="9107612"/>
                  <a:pt x="0" y="7447200"/>
                  <a:pt x="0" y="5625069"/>
                </a:cubicBezTo>
                <a:cubicBezTo>
                  <a:pt x="0" y="3347404"/>
                  <a:pt x="1081881" y="1322427"/>
                  <a:pt x="2759789" y="35993"/>
                </a:cubicBezTo>
                <a:close/>
              </a:path>
            </a:pathLst>
          </a:custGeom>
          <a:solidFill>
            <a:srgbClr val="002060"/>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657612"/>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Content (White)">
    <p:bg>
      <p:bgPr>
        <a:solidFill>
          <a:schemeClr val="bg1"/>
        </a:solidFill>
        <a:effectLst/>
      </p:bgPr>
    </p:bg>
    <p:spTree>
      <p:nvGrpSpPr>
        <p:cNvPr id="1" name=""/>
        <p:cNvGrpSpPr/>
        <p:nvPr/>
      </p:nvGrpSpPr>
      <p:grpSpPr>
        <a:xfrm>
          <a:off x="0" y="0"/>
          <a:ext cx="0" cy="0"/>
          <a:chOff x="0" y="0"/>
          <a:chExt cx="0" cy="0"/>
        </a:xfrm>
      </p:grpSpPr>
      <p:grpSp>
        <p:nvGrpSpPr>
          <p:cNvPr id="10" name="Group 1">
            <a:extLst>
              <a:ext uri="{FF2B5EF4-FFF2-40B4-BE49-F238E27FC236}">
                <a16:creationId xmlns:a16="http://schemas.microsoft.com/office/drawing/2014/main" id="{C2939959-FE33-1741-8C31-0EF8AA2B9089}"/>
              </a:ext>
            </a:extLst>
          </p:cNvPr>
          <p:cNvGrpSpPr>
            <a:grpSpLocks/>
          </p:cNvGrpSpPr>
          <p:nvPr/>
        </p:nvGrpSpPr>
        <p:grpSpPr bwMode="auto">
          <a:xfrm>
            <a:off x="16992176" y="9835146"/>
            <a:ext cx="884583" cy="146301"/>
            <a:chOff x="496" y="1637"/>
            <a:chExt cx="5357" cy="886"/>
          </a:xfrm>
          <a:solidFill>
            <a:srgbClr val="005BC8"/>
          </a:solidFill>
        </p:grpSpPr>
        <p:sp>
          <p:nvSpPr>
            <p:cNvPr id="13" name="Freeform 2">
              <a:extLst>
                <a:ext uri="{FF2B5EF4-FFF2-40B4-BE49-F238E27FC236}">
                  <a16:creationId xmlns:a16="http://schemas.microsoft.com/office/drawing/2014/main" id="{F9AF4141-D486-8E4A-B2AC-F90093C9F1FB}"/>
                </a:ext>
              </a:extLst>
            </p:cNvPr>
            <p:cNvSpPr>
              <a:spLocks noChangeArrowheads="1"/>
            </p:cNvSpPr>
            <p:nvPr/>
          </p:nvSpPr>
          <p:spPr bwMode="auto">
            <a:xfrm>
              <a:off x="496" y="1644"/>
              <a:ext cx="838" cy="875"/>
            </a:xfrm>
            <a:custGeom>
              <a:avLst/>
              <a:gdLst>
                <a:gd name="T0" fmla="*/ 2275 w 3700"/>
                <a:gd name="T1" fmla="*/ 1553 h 3865"/>
                <a:gd name="T2" fmla="*/ 2275 w 3700"/>
                <a:gd name="T3" fmla="*/ 1553 h 3865"/>
                <a:gd name="T4" fmla="*/ 1647 w 3700"/>
                <a:gd name="T5" fmla="*/ 1553 h 3865"/>
                <a:gd name="T6" fmla="*/ 1036 w 3700"/>
                <a:gd name="T7" fmla="*/ 1488 h 3865"/>
                <a:gd name="T8" fmla="*/ 814 w 3700"/>
                <a:gd name="T9" fmla="*/ 1119 h 3865"/>
                <a:gd name="T10" fmla="*/ 1082 w 3700"/>
                <a:gd name="T11" fmla="*/ 730 h 3865"/>
                <a:gd name="T12" fmla="*/ 1720 w 3700"/>
                <a:gd name="T13" fmla="*/ 703 h 3865"/>
                <a:gd name="T14" fmla="*/ 3579 w 3700"/>
                <a:gd name="T15" fmla="*/ 703 h 3865"/>
                <a:gd name="T16" fmla="*/ 3579 w 3700"/>
                <a:gd name="T17" fmla="*/ 0 h 3865"/>
                <a:gd name="T18" fmla="*/ 1526 w 3700"/>
                <a:gd name="T19" fmla="*/ 0 h 3865"/>
                <a:gd name="T20" fmla="*/ 685 w 3700"/>
                <a:gd name="T21" fmla="*/ 82 h 3865"/>
                <a:gd name="T22" fmla="*/ 0 w 3700"/>
                <a:gd name="T23" fmla="*/ 1136 h 3865"/>
                <a:gd name="T24" fmla="*/ 370 w 3700"/>
                <a:gd name="T25" fmla="*/ 1997 h 3865"/>
                <a:gd name="T26" fmla="*/ 1360 w 3700"/>
                <a:gd name="T27" fmla="*/ 2255 h 3865"/>
                <a:gd name="T28" fmla="*/ 2201 w 3700"/>
                <a:gd name="T29" fmla="*/ 2255 h 3865"/>
                <a:gd name="T30" fmla="*/ 2626 w 3700"/>
                <a:gd name="T31" fmla="*/ 2320 h 3865"/>
                <a:gd name="T32" fmla="*/ 2876 w 3700"/>
                <a:gd name="T33" fmla="*/ 2727 h 3865"/>
                <a:gd name="T34" fmla="*/ 2682 w 3700"/>
                <a:gd name="T35" fmla="*/ 3069 h 3865"/>
                <a:gd name="T36" fmla="*/ 2100 w 3700"/>
                <a:gd name="T37" fmla="*/ 3162 h 3865"/>
                <a:gd name="T38" fmla="*/ 84 w 3700"/>
                <a:gd name="T39" fmla="*/ 3162 h 3865"/>
                <a:gd name="T40" fmla="*/ 84 w 3700"/>
                <a:gd name="T41" fmla="*/ 3864 h 3865"/>
                <a:gd name="T42" fmla="*/ 2165 w 3700"/>
                <a:gd name="T43" fmla="*/ 3864 h 3865"/>
                <a:gd name="T44" fmla="*/ 3191 w 3700"/>
                <a:gd name="T45" fmla="*/ 3707 h 3865"/>
                <a:gd name="T46" fmla="*/ 3699 w 3700"/>
                <a:gd name="T47" fmla="*/ 2727 h 3865"/>
                <a:gd name="T48" fmla="*/ 3404 w 3700"/>
                <a:gd name="T49" fmla="*/ 1876 h 3865"/>
                <a:gd name="T50" fmla="*/ 2275 w 3700"/>
                <a:gd name="T51" fmla="*/ 1553 h 3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00" h="3865">
                  <a:moveTo>
                    <a:pt x="2275" y="1553"/>
                  </a:moveTo>
                  <a:lnTo>
                    <a:pt x="2275" y="1553"/>
                  </a:lnTo>
                  <a:cubicBezTo>
                    <a:pt x="1647" y="1553"/>
                    <a:pt x="1647" y="1553"/>
                    <a:pt x="1647" y="1553"/>
                  </a:cubicBezTo>
                  <a:cubicBezTo>
                    <a:pt x="1360" y="1553"/>
                    <a:pt x="1156" y="1535"/>
                    <a:pt x="1036" y="1488"/>
                  </a:cubicBezTo>
                  <a:cubicBezTo>
                    <a:pt x="897" y="1423"/>
                    <a:pt x="814" y="1294"/>
                    <a:pt x="814" y="1119"/>
                  </a:cubicBezTo>
                  <a:cubicBezTo>
                    <a:pt x="814" y="914"/>
                    <a:pt x="916" y="776"/>
                    <a:pt x="1082" y="730"/>
                  </a:cubicBezTo>
                  <a:cubicBezTo>
                    <a:pt x="1203" y="703"/>
                    <a:pt x="1350" y="703"/>
                    <a:pt x="1720" y="703"/>
                  </a:cubicBezTo>
                  <a:cubicBezTo>
                    <a:pt x="3579" y="703"/>
                    <a:pt x="3579" y="703"/>
                    <a:pt x="3579" y="703"/>
                  </a:cubicBezTo>
                  <a:cubicBezTo>
                    <a:pt x="3579" y="0"/>
                    <a:pt x="3579" y="0"/>
                    <a:pt x="3579" y="0"/>
                  </a:cubicBezTo>
                  <a:cubicBezTo>
                    <a:pt x="1526" y="0"/>
                    <a:pt x="1526" y="0"/>
                    <a:pt x="1526" y="0"/>
                  </a:cubicBezTo>
                  <a:cubicBezTo>
                    <a:pt x="1073" y="0"/>
                    <a:pt x="860" y="9"/>
                    <a:pt x="685" y="82"/>
                  </a:cubicBezTo>
                  <a:cubicBezTo>
                    <a:pt x="278" y="222"/>
                    <a:pt x="0" y="638"/>
                    <a:pt x="0" y="1136"/>
                  </a:cubicBezTo>
                  <a:cubicBezTo>
                    <a:pt x="0" y="1479"/>
                    <a:pt x="139" y="1784"/>
                    <a:pt x="370" y="1997"/>
                  </a:cubicBezTo>
                  <a:cubicBezTo>
                    <a:pt x="583" y="2172"/>
                    <a:pt x="888" y="2255"/>
                    <a:pt x="1360" y="2255"/>
                  </a:cubicBezTo>
                  <a:cubicBezTo>
                    <a:pt x="2201" y="2255"/>
                    <a:pt x="2201" y="2255"/>
                    <a:pt x="2201" y="2255"/>
                  </a:cubicBezTo>
                  <a:cubicBezTo>
                    <a:pt x="2387" y="2255"/>
                    <a:pt x="2544" y="2274"/>
                    <a:pt x="2626" y="2320"/>
                  </a:cubicBezTo>
                  <a:cubicBezTo>
                    <a:pt x="2784" y="2404"/>
                    <a:pt x="2876" y="2542"/>
                    <a:pt x="2876" y="2727"/>
                  </a:cubicBezTo>
                  <a:cubicBezTo>
                    <a:pt x="2876" y="2875"/>
                    <a:pt x="2811" y="2986"/>
                    <a:pt x="2682" y="3069"/>
                  </a:cubicBezTo>
                  <a:cubicBezTo>
                    <a:pt x="2581" y="3134"/>
                    <a:pt x="2414" y="3162"/>
                    <a:pt x="2100" y="3162"/>
                  </a:cubicBezTo>
                  <a:cubicBezTo>
                    <a:pt x="84" y="3162"/>
                    <a:pt x="84" y="3162"/>
                    <a:pt x="84" y="3162"/>
                  </a:cubicBezTo>
                  <a:cubicBezTo>
                    <a:pt x="84" y="3864"/>
                    <a:pt x="84" y="3864"/>
                    <a:pt x="84" y="3864"/>
                  </a:cubicBezTo>
                  <a:cubicBezTo>
                    <a:pt x="2165" y="3864"/>
                    <a:pt x="2165" y="3864"/>
                    <a:pt x="2165" y="3864"/>
                  </a:cubicBezTo>
                  <a:cubicBezTo>
                    <a:pt x="2756" y="3864"/>
                    <a:pt x="2997" y="3827"/>
                    <a:pt x="3191" y="3707"/>
                  </a:cubicBezTo>
                  <a:cubicBezTo>
                    <a:pt x="3505" y="3513"/>
                    <a:pt x="3699" y="3143"/>
                    <a:pt x="3699" y="2727"/>
                  </a:cubicBezTo>
                  <a:cubicBezTo>
                    <a:pt x="3699" y="2385"/>
                    <a:pt x="3579" y="2052"/>
                    <a:pt x="3404" y="1876"/>
                  </a:cubicBezTo>
                  <a:cubicBezTo>
                    <a:pt x="3172" y="1636"/>
                    <a:pt x="2858" y="1553"/>
                    <a:pt x="2275" y="155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00"/>
            </a:p>
          </p:txBody>
        </p:sp>
        <p:sp>
          <p:nvSpPr>
            <p:cNvPr id="14" name="Freeform 3">
              <a:extLst>
                <a:ext uri="{FF2B5EF4-FFF2-40B4-BE49-F238E27FC236}">
                  <a16:creationId xmlns:a16="http://schemas.microsoft.com/office/drawing/2014/main" id="{B54BD1E4-F994-E54E-85DF-3260C6CB2475}"/>
                </a:ext>
              </a:extLst>
            </p:cNvPr>
            <p:cNvSpPr>
              <a:spLocks noChangeArrowheads="1"/>
            </p:cNvSpPr>
            <p:nvPr/>
          </p:nvSpPr>
          <p:spPr bwMode="auto">
            <a:xfrm>
              <a:off x="1402" y="1637"/>
              <a:ext cx="865" cy="886"/>
            </a:xfrm>
            <a:custGeom>
              <a:avLst/>
              <a:gdLst>
                <a:gd name="T0" fmla="*/ 1915 w 3820"/>
                <a:gd name="T1" fmla="*/ 0 h 3912"/>
                <a:gd name="T2" fmla="*/ 1915 w 3820"/>
                <a:gd name="T3" fmla="*/ 0 h 3912"/>
                <a:gd name="T4" fmla="*/ 592 w 3820"/>
                <a:gd name="T5" fmla="*/ 379 h 3912"/>
                <a:gd name="T6" fmla="*/ 0 w 3820"/>
                <a:gd name="T7" fmla="*/ 1978 h 3912"/>
                <a:gd name="T8" fmla="*/ 343 w 3820"/>
                <a:gd name="T9" fmla="*/ 3236 h 3912"/>
                <a:gd name="T10" fmla="*/ 1970 w 3820"/>
                <a:gd name="T11" fmla="*/ 3911 h 3912"/>
                <a:gd name="T12" fmla="*/ 3218 w 3820"/>
                <a:gd name="T13" fmla="*/ 3559 h 3912"/>
                <a:gd name="T14" fmla="*/ 3819 w 3820"/>
                <a:gd name="T15" fmla="*/ 2015 h 3912"/>
                <a:gd name="T16" fmla="*/ 3450 w 3820"/>
                <a:gd name="T17" fmla="*/ 591 h 3912"/>
                <a:gd name="T18" fmla="*/ 1915 w 3820"/>
                <a:gd name="T19" fmla="*/ 0 h 3912"/>
                <a:gd name="T20" fmla="*/ 1915 w 3820"/>
                <a:gd name="T21" fmla="*/ 3264 h 3912"/>
                <a:gd name="T22" fmla="*/ 1915 w 3820"/>
                <a:gd name="T23" fmla="*/ 3264 h 3912"/>
                <a:gd name="T24" fmla="*/ 906 w 3820"/>
                <a:gd name="T25" fmla="*/ 1951 h 3912"/>
                <a:gd name="T26" fmla="*/ 1091 w 3820"/>
                <a:gd name="T27" fmla="*/ 1045 h 3912"/>
                <a:gd name="T28" fmla="*/ 1915 w 3820"/>
                <a:gd name="T29" fmla="*/ 656 h 3912"/>
                <a:gd name="T30" fmla="*/ 2913 w 3820"/>
                <a:gd name="T31" fmla="*/ 1960 h 3912"/>
                <a:gd name="T32" fmla="*/ 1915 w 3820"/>
                <a:gd name="T33" fmla="*/ 3264 h 3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20" h="3912">
                  <a:moveTo>
                    <a:pt x="1915" y="0"/>
                  </a:moveTo>
                  <a:lnTo>
                    <a:pt x="1915" y="0"/>
                  </a:lnTo>
                  <a:cubicBezTo>
                    <a:pt x="1369" y="0"/>
                    <a:pt x="888" y="129"/>
                    <a:pt x="592" y="379"/>
                  </a:cubicBezTo>
                  <a:cubicBezTo>
                    <a:pt x="203" y="675"/>
                    <a:pt x="0" y="1239"/>
                    <a:pt x="0" y="1978"/>
                  </a:cubicBezTo>
                  <a:cubicBezTo>
                    <a:pt x="0" y="2496"/>
                    <a:pt x="111" y="2921"/>
                    <a:pt x="343" y="3236"/>
                  </a:cubicBezTo>
                  <a:cubicBezTo>
                    <a:pt x="639" y="3671"/>
                    <a:pt x="1230" y="3911"/>
                    <a:pt x="1970" y="3911"/>
                  </a:cubicBezTo>
                  <a:cubicBezTo>
                    <a:pt x="2488" y="3911"/>
                    <a:pt x="2932" y="3790"/>
                    <a:pt x="3218" y="3559"/>
                  </a:cubicBezTo>
                  <a:cubicBezTo>
                    <a:pt x="3607" y="3245"/>
                    <a:pt x="3819" y="2690"/>
                    <a:pt x="3819" y="2015"/>
                  </a:cubicBezTo>
                  <a:cubicBezTo>
                    <a:pt x="3819" y="1414"/>
                    <a:pt x="3681" y="906"/>
                    <a:pt x="3450" y="591"/>
                  </a:cubicBezTo>
                  <a:cubicBezTo>
                    <a:pt x="3153" y="212"/>
                    <a:pt x="2599" y="0"/>
                    <a:pt x="1915" y="0"/>
                  </a:cubicBezTo>
                  <a:close/>
                  <a:moveTo>
                    <a:pt x="1915" y="3264"/>
                  </a:moveTo>
                  <a:lnTo>
                    <a:pt x="1915" y="3264"/>
                  </a:lnTo>
                  <a:cubicBezTo>
                    <a:pt x="1221" y="3264"/>
                    <a:pt x="906" y="2856"/>
                    <a:pt x="906" y="1951"/>
                  </a:cubicBezTo>
                  <a:cubicBezTo>
                    <a:pt x="906" y="1544"/>
                    <a:pt x="962" y="1229"/>
                    <a:pt x="1091" y="1045"/>
                  </a:cubicBezTo>
                  <a:cubicBezTo>
                    <a:pt x="1249" y="795"/>
                    <a:pt x="1544" y="656"/>
                    <a:pt x="1915" y="656"/>
                  </a:cubicBezTo>
                  <a:cubicBezTo>
                    <a:pt x="2608" y="656"/>
                    <a:pt x="2913" y="1063"/>
                    <a:pt x="2913" y="1960"/>
                  </a:cubicBezTo>
                  <a:cubicBezTo>
                    <a:pt x="2913" y="2856"/>
                    <a:pt x="2599" y="3264"/>
                    <a:pt x="1915" y="326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00"/>
            </a:p>
          </p:txBody>
        </p:sp>
        <p:sp>
          <p:nvSpPr>
            <p:cNvPr id="15" name="Freeform 4">
              <a:extLst>
                <a:ext uri="{FF2B5EF4-FFF2-40B4-BE49-F238E27FC236}">
                  <a16:creationId xmlns:a16="http://schemas.microsoft.com/office/drawing/2014/main" id="{1D00B875-4B7F-974B-9BCA-C64135E95A02}"/>
                </a:ext>
              </a:extLst>
            </p:cNvPr>
            <p:cNvSpPr>
              <a:spLocks noChangeArrowheads="1"/>
            </p:cNvSpPr>
            <p:nvPr/>
          </p:nvSpPr>
          <p:spPr bwMode="auto">
            <a:xfrm>
              <a:off x="2373" y="1644"/>
              <a:ext cx="779" cy="875"/>
            </a:xfrm>
            <a:custGeom>
              <a:avLst/>
              <a:gdLst>
                <a:gd name="T0" fmla="*/ 1924 w 3441"/>
                <a:gd name="T1" fmla="*/ 0 h 3865"/>
                <a:gd name="T2" fmla="*/ 1924 w 3441"/>
                <a:gd name="T3" fmla="*/ 0 h 3865"/>
                <a:gd name="T4" fmla="*/ 0 w 3441"/>
                <a:gd name="T5" fmla="*/ 0 h 3865"/>
                <a:gd name="T6" fmla="*/ 0 w 3441"/>
                <a:gd name="T7" fmla="*/ 3864 h 3865"/>
                <a:gd name="T8" fmla="*/ 822 w 3441"/>
                <a:gd name="T9" fmla="*/ 3864 h 3865"/>
                <a:gd name="T10" fmla="*/ 822 w 3441"/>
                <a:gd name="T11" fmla="*/ 2514 h 3865"/>
                <a:gd name="T12" fmla="*/ 2136 w 3441"/>
                <a:gd name="T13" fmla="*/ 2514 h 3865"/>
                <a:gd name="T14" fmla="*/ 3015 w 3441"/>
                <a:gd name="T15" fmla="*/ 2265 h 3865"/>
                <a:gd name="T16" fmla="*/ 3440 w 3441"/>
                <a:gd name="T17" fmla="*/ 1257 h 3865"/>
                <a:gd name="T18" fmla="*/ 3097 w 3441"/>
                <a:gd name="T19" fmla="*/ 351 h 3865"/>
                <a:gd name="T20" fmla="*/ 1924 w 3441"/>
                <a:gd name="T21" fmla="*/ 0 h 3865"/>
                <a:gd name="T22" fmla="*/ 2367 w 3441"/>
                <a:gd name="T23" fmla="*/ 1710 h 3865"/>
                <a:gd name="T24" fmla="*/ 2367 w 3441"/>
                <a:gd name="T25" fmla="*/ 1710 h 3865"/>
                <a:gd name="T26" fmla="*/ 1942 w 3441"/>
                <a:gd name="T27" fmla="*/ 1821 h 3865"/>
                <a:gd name="T28" fmla="*/ 822 w 3441"/>
                <a:gd name="T29" fmla="*/ 1821 h 3865"/>
                <a:gd name="T30" fmla="*/ 822 w 3441"/>
                <a:gd name="T31" fmla="*/ 684 h 3865"/>
                <a:gd name="T32" fmla="*/ 1951 w 3441"/>
                <a:gd name="T33" fmla="*/ 684 h 3865"/>
                <a:gd name="T34" fmla="*/ 2256 w 3441"/>
                <a:gd name="T35" fmla="*/ 720 h 3865"/>
                <a:gd name="T36" fmla="*/ 2543 w 3441"/>
                <a:gd name="T37" fmla="*/ 1229 h 3865"/>
                <a:gd name="T38" fmla="*/ 2367 w 3441"/>
                <a:gd name="T39" fmla="*/ 1710 h 3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41" h="3865">
                  <a:moveTo>
                    <a:pt x="1924" y="0"/>
                  </a:moveTo>
                  <a:lnTo>
                    <a:pt x="1924" y="0"/>
                  </a:lnTo>
                  <a:cubicBezTo>
                    <a:pt x="0" y="0"/>
                    <a:pt x="0" y="0"/>
                    <a:pt x="0" y="0"/>
                  </a:cubicBezTo>
                  <a:cubicBezTo>
                    <a:pt x="0" y="3864"/>
                    <a:pt x="0" y="3864"/>
                    <a:pt x="0" y="3864"/>
                  </a:cubicBezTo>
                  <a:cubicBezTo>
                    <a:pt x="822" y="3864"/>
                    <a:pt x="822" y="3864"/>
                    <a:pt x="822" y="3864"/>
                  </a:cubicBezTo>
                  <a:cubicBezTo>
                    <a:pt x="822" y="2514"/>
                    <a:pt x="822" y="2514"/>
                    <a:pt x="822" y="2514"/>
                  </a:cubicBezTo>
                  <a:cubicBezTo>
                    <a:pt x="2136" y="2514"/>
                    <a:pt x="2136" y="2514"/>
                    <a:pt x="2136" y="2514"/>
                  </a:cubicBezTo>
                  <a:cubicBezTo>
                    <a:pt x="2580" y="2514"/>
                    <a:pt x="2793" y="2459"/>
                    <a:pt x="3015" y="2265"/>
                  </a:cubicBezTo>
                  <a:cubicBezTo>
                    <a:pt x="3283" y="2033"/>
                    <a:pt x="3440" y="1664"/>
                    <a:pt x="3440" y="1257"/>
                  </a:cubicBezTo>
                  <a:cubicBezTo>
                    <a:pt x="3440" y="914"/>
                    <a:pt x="3319" y="591"/>
                    <a:pt x="3097" y="351"/>
                  </a:cubicBezTo>
                  <a:cubicBezTo>
                    <a:pt x="2839" y="64"/>
                    <a:pt x="2608" y="0"/>
                    <a:pt x="1924" y="0"/>
                  </a:cubicBezTo>
                  <a:close/>
                  <a:moveTo>
                    <a:pt x="2367" y="1710"/>
                  </a:moveTo>
                  <a:lnTo>
                    <a:pt x="2367" y="1710"/>
                  </a:lnTo>
                  <a:cubicBezTo>
                    <a:pt x="2284" y="1793"/>
                    <a:pt x="2154" y="1821"/>
                    <a:pt x="1942" y="1821"/>
                  </a:cubicBezTo>
                  <a:cubicBezTo>
                    <a:pt x="822" y="1821"/>
                    <a:pt x="822" y="1821"/>
                    <a:pt x="822" y="1821"/>
                  </a:cubicBezTo>
                  <a:cubicBezTo>
                    <a:pt x="822" y="684"/>
                    <a:pt x="822" y="684"/>
                    <a:pt x="822" y="684"/>
                  </a:cubicBezTo>
                  <a:cubicBezTo>
                    <a:pt x="1951" y="684"/>
                    <a:pt x="1951" y="684"/>
                    <a:pt x="1951" y="684"/>
                  </a:cubicBezTo>
                  <a:cubicBezTo>
                    <a:pt x="2090" y="684"/>
                    <a:pt x="2191" y="703"/>
                    <a:pt x="2256" y="720"/>
                  </a:cubicBezTo>
                  <a:cubicBezTo>
                    <a:pt x="2432" y="785"/>
                    <a:pt x="2543" y="970"/>
                    <a:pt x="2543" y="1229"/>
                  </a:cubicBezTo>
                  <a:cubicBezTo>
                    <a:pt x="2543" y="1442"/>
                    <a:pt x="2478" y="1627"/>
                    <a:pt x="2367" y="171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00"/>
            </a:p>
          </p:txBody>
        </p:sp>
        <p:sp>
          <p:nvSpPr>
            <p:cNvPr id="16" name="Freeform 5">
              <a:extLst>
                <a:ext uri="{FF2B5EF4-FFF2-40B4-BE49-F238E27FC236}">
                  <a16:creationId xmlns:a16="http://schemas.microsoft.com/office/drawing/2014/main" id="{4D55CE47-B2E6-8948-B9A3-DC291A51D40D}"/>
                </a:ext>
              </a:extLst>
            </p:cNvPr>
            <p:cNvSpPr>
              <a:spLocks noChangeArrowheads="1"/>
            </p:cNvSpPr>
            <p:nvPr/>
          </p:nvSpPr>
          <p:spPr bwMode="auto">
            <a:xfrm>
              <a:off x="5015" y="1644"/>
              <a:ext cx="838" cy="875"/>
            </a:xfrm>
            <a:custGeom>
              <a:avLst/>
              <a:gdLst>
                <a:gd name="T0" fmla="*/ 3403 w 3701"/>
                <a:gd name="T1" fmla="*/ 1876 h 3865"/>
                <a:gd name="T2" fmla="*/ 3403 w 3701"/>
                <a:gd name="T3" fmla="*/ 1876 h 3865"/>
                <a:gd name="T4" fmla="*/ 2285 w 3701"/>
                <a:gd name="T5" fmla="*/ 1553 h 3865"/>
                <a:gd name="T6" fmla="*/ 1647 w 3701"/>
                <a:gd name="T7" fmla="*/ 1553 h 3865"/>
                <a:gd name="T8" fmla="*/ 1037 w 3701"/>
                <a:gd name="T9" fmla="*/ 1488 h 3865"/>
                <a:gd name="T10" fmla="*/ 815 w 3701"/>
                <a:gd name="T11" fmla="*/ 1119 h 3865"/>
                <a:gd name="T12" fmla="*/ 1082 w 3701"/>
                <a:gd name="T13" fmla="*/ 730 h 3865"/>
                <a:gd name="T14" fmla="*/ 1721 w 3701"/>
                <a:gd name="T15" fmla="*/ 703 h 3865"/>
                <a:gd name="T16" fmla="*/ 3588 w 3701"/>
                <a:gd name="T17" fmla="*/ 703 h 3865"/>
                <a:gd name="T18" fmla="*/ 3588 w 3701"/>
                <a:gd name="T19" fmla="*/ 0 h 3865"/>
                <a:gd name="T20" fmla="*/ 1535 w 3701"/>
                <a:gd name="T21" fmla="*/ 0 h 3865"/>
                <a:gd name="T22" fmla="*/ 685 w 3701"/>
                <a:gd name="T23" fmla="*/ 82 h 3865"/>
                <a:gd name="T24" fmla="*/ 0 w 3701"/>
                <a:gd name="T25" fmla="*/ 1136 h 3865"/>
                <a:gd name="T26" fmla="*/ 371 w 3701"/>
                <a:gd name="T27" fmla="*/ 1997 h 3865"/>
                <a:gd name="T28" fmla="*/ 1360 w 3701"/>
                <a:gd name="T29" fmla="*/ 2255 h 3865"/>
                <a:gd name="T30" fmla="*/ 2202 w 3701"/>
                <a:gd name="T31" fmla="*/ 2255 h 3865"/>
                <a:gd name="T32" fmla="*/ 2626 w 3701"/>
                <a:gd name="T33" fmla="*/ 2320 h 3865"/>
                <a:gd name="T34" fmla="*/ 2876 w 3701"/>
                <a:gd name="T35" fmla="*/ 2727 h 3865"/>
                <a:gd name="T36" fmla="*/ 2682 w 3701"/>
                <a:gd name="T37" fmla="*/ 3069 h 3865"/>
                <a:gd name="T38" fmla="*/ 2100 w 3701"/>
                <a:gd name="T39" fmla="*/ 3162 h 3865"/>
                <a:gd name="T40" fmla="*/ 84 w 3701"/>
                <a:gd name="T41" fmla="*/ 3162 h 3865"/>
                <a:gd name="T42" fmla="*/ 84 w 3701"/>
                <a:gd name="T43" fmla="*/ 3864 h 3865"/>
                <a:gd name="T44" fmla="*/ 2174 w 3701"/>
                <a:gd name="T45" fmla="*/ 3864 h 3865"/>
                <a:gd name="T46" fmla="*/ 3200 w 3701"/>
                <a:gd name="T47" fmla="*/ 3707 h 3865"/>
                <a:gd name="T48" fmla="*/ 3700 w 3701"/>
                <a:gd name="T49" fmla="*/ 2727 h 3865"/>
                <a:gd name="T50" fmla="*/ 3403 w 3701"/>
                <a:gd name="T51" fmla="*/ 1876 h 3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01" h="3865">
                  <a:moveTo>
                    <a:pt x="3403" y="1876"/>
                  </a:moveTo>
                  <a:lnTo>
                    <a:pt x="3403" y="1876"/>
                  </a:lnTo>
                  <a:cubicBezTo>
                    <a:pt x="3172" y="1636"/>
                    <a:pt x="2857" y="1553"/>
                    <a:pt x="2285" y="1553"/>
                  </a:cubicBezTo>
                  <a:cubicBezTo>
                    <a:pt x="1647" y="1553"/>
                    <a:pt x="1647" y="1553"/>
                    <a:pt x="1647" y="1553"/>
                  </a:cubicBezTo>
                  <a:cubicBezTo>
                    <a:pt x="1369" y="1553"/>
                    <a:pt x="1156" y="1535"/>
                    <a:pt x="1037" y="1488"/>
                  </a:cubicBezTo>
                  <a:cubicBezTo>
                    <a:pt x="897" y="1423"/>
                    <a:pt x="815" y="1294"/>
                    <a:pt x="815" y="1119"/>
                  </a:cubicBezTo>
                  <a:cubicBezTo>
                    <a:pt x="815" y="914"/>
                    <a:pt x="916" y="776"/>
                    <a:pt x="1082" y="730"/>
                  </a:cubicBezTo>
                  <a:cubicBezTo>
                    <a:pt x="1203" y="703"/>
                    <a:pt x="1350" y="703"/>
                    <a:pt x="1721" y="703"/>
                  </a:cubicBezTo>
                  <a:cubicBezTo>
                    <a:pt x="3588" y="703"/>
                    <a:pt x="3588" y="703"/>
                    <a:pt x="3588" y="703"/>
                  </a:cubicBezTo>
                  <a:cubicBezTo>
                    <a:pt x="3588" y="0"/>
                    <a:pt x="3588" y="0"/>
                    <a:pt x="3588" y="0"/>
                  </a:cubicBezTo>
                  <a:cubicBezTo>
                    <a:pt x="1535" y="0"/>
                    <a:pt x="1535" y="0"/>
                    <a:pt x="1535" y="0"/>
                  </a:cubicBezTo>
                  <a:cubicBezTo>
                    <a:pt x="1073" y="0"/>
                    <a:pt x="860" y="9"/>
                    <a:pt x="685" y="82"/>
                  </a:cubicBezTo>
                  <a:cubicBezTo>
                    <a:pt x="278" y="222"/>
                    <a:pt x="0" y="638"/>
                    <a:pt x="0" y="1136"/>
                  </a:cubicBezTo>
                  <a:cubicBezTo>
                    <a:pt x="0" y="1479"/>
                    <a:pt x="140" y="1784"/>
                    <a:pt x="371" y="1997"/>
                  </a:cubicBezTo>
                  <a:cubicBezTo>
                    <a:pt x="583" y="2172"/>
                    <a:pt x="888" y="2255"/>
                    <a:pt x="1360" y="2255"/>
                  </a:cubicBezTo>
                  <a:cubicBezTo>
                    <a:pt x="2202" y="2255"/>
                    <a:pt x="2202" y="2255"/>
                    <a:pt x="2202" y="2255"/>
                  </a:cubicBezTo>
                  <a:cubicBezTo>
                    <a:pt x="2387" y="2255"/>
                    <a:pt x="2544" y="2274"/>
                    <a:pt x="2626" y="2320"/>
                  </a:cubicBezTo>
                  <a:cubicBezTo>
                    <a:pt x="2784" y="2404"/>
                    <a:pt x="2876" y="2542"/>
                    <a:pt x="2876" y="2727"/>
                  </a:cubicBezTo>
                  <a:cubicBezTo>
                    <a:pt x="2876" y="2875"/>
                    <a:pt x="2812" y="2986"/>
                    <a:pt x="2682" y="3069"/>
                  </a:cubicBezTo>
                  <a:cubicBezTo>
                    <a:pt x="2590" y="3134"/>
                    <a:pt x="2414" y="3162"/>
                    <a:pt x="2100" y="3162"/>
                  </a:cubicBezTo>
                  <a:cubicBezTo>
                    <a:pt x="84" y="3162"/>
                    <a:pt x="84" y="3162"/>
                    <a:pt x="84" y="3162"/>
                  </a:cubicBezTo>
                  <a:cubicBezTo>
                    <a:pt x="84" y="3864"/>
                    <a:pt x="84" y="3864"/>
                    <a:pt x="84" y="3864"/>
                  </a:cubicBezTo>
                  <a:cubicBezTo>
                    <a:pt x="2174" y="3864"/>
                    <a:pt x="2174" y="3864"/>
                    <a:pt x="2174" y="3864"/>
                  </a:cubicBezTo>
                  <a:cubicBezTo>
                    <a:pt x="2756" y="3864"/>
                    <a:pt x="3006" y="3827"/>
                    <a:pt x="3200" y="3707"/>
                  </a:cubicBezTo>
                  <a:cubicBezTo>
                    <a:pt x="3506" y="3513"/>
                    <a:pt x="3700" y="3143"/>
                    <a:pt x="3700" y="2727"/>
                  </a:cubicBezTo>
                  <a:cubicBezTo>
                    <a:pt x="3700" y="2385"/>
                    <a:pt x="3579" y="2052"/>
                    <a:pt x="3403" y="187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00"/>
            </a:p>
          </p:txBody>
        </p:sp>
        <p:sp>
          <p:nvSpPr>
            <p:cNvPr id="17" name="Freeform 6">
              <a:extLst>
                <a:ext uri="{FF2B5EF4-FFF2-40B4-BE49-F238E27FC236}">
                  <a16:creationId xmlns:a16="http://schemas.microsoft.com/office/drawing/2014/main" id="{3DF43F92-3FC9-AE44-8D84-693B9EC5E8E7}"/>
                </a:ext>
              </a:extLst>
            </p:cNvPr>
            <p:cNvSpPr>
              <a:spLocks noChangeArrowheads="1"/>
            </p:cNvSpPr>
            <p:nvPr/>
          </p:nvSpPr>
          <p:spPr bwMode="auto">
            <a:xfrm>
              <a:off x="3262" y="1644"/>
              <a:ext cx="710" cy="875"/>
            </a:xfrm>
            <a:custGeom>
              <a:avLst/>
              <a:gdLst>
                <a:gd name="T0" fmla="*/ 2312 w 3136"/>
                <a:gd name="T1" fmla="*/ 1580 h 3865"/>
                <a:gd name="T2" fmla="*/ 823 w 3136"/>
                <a:gd name="T3" fmla="*/ 1580 h 3865"/>
                <a:gd name="T4" fmla="*/ 823 w 3136"/>
                <a:gd name="T5" fmla="*/ 0 h 3865"/>
                <a:gd name="T6" fmla="*/ 0 w 3136"/>
                <a:gd name="T7" fmla="*/ 0 h 3865"/>
                <a:gd name="T8" fmla="*/ 0 w 3136"/>
                <a:gd name="T9" fmla="*/ 3864 h 3865"/>
                <a:gd name="T10" fmla="*/ 823 w 3136"/>
                <a:gd name="T11" fmla="*/ 3864 h 3865"/>
                <a:gd name="T12" fmla="*/ 823 w 3136"/>
                <a:gd name="T13" fmla="*/ 2274 h 3865"/>
                <a:gd name="T14" fmla="*/ 2312 w 3136"/>
                <a:gd name="T15" fmla="*/ 2274 h 3865"/>
                <a:gd name="T16" fmla="*/ 2312 w 3136"/>
                <a:gd name="T17" fmla="*/ 3864 h 3865"/>
                <a:gd name="T18" fmla="*/ 3135 w 3136"/>
                <a:gd name="T19" fmla="*/ 3864 h 3865"/>
                <a:gd name="T20" fmla="*/ 3135 w 3136"/>
                <a:gd name="T21" fmla="*/ 0 h 3865"/>
                <a:gd name="T22" fmla="*/ 2312 w 3136"/>
                <a:gd name="T23" fmla="*/ 0 h 3865"/>
                <a:gd name="T24" fmla="*/ 2312 w 3136"/>
                <a:gd name="T25" fmla="*/ 1580 h 3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6" h="3865">
                  <a:moveTo>
                    <a:pt x="2312" y="1580"/>
                  </a:moveTo>
                  <a:lnTo>
                    <a:pt x="823" y="1580"/>
                  </a:lnTo>
                  <a:lnTo>
                    <a:pt x="823" y="0"/>
                  </a:lnTo>
                  <a:lnTo>
                    <a:pt x="0" y="0"/>
                  </a:lnTo>
                  <a:lnTo>
                    <a:pt x="0" y="3864"/>
                  </a:lnTo>
                  <a:lnTo>
                    <a:pt x="823" y="3864"/>
                  </a:lnTo>
                  <a:lnTo>
                    <a:pt x="823" y="2274"/>
                  </a:lnTo>
                  <a:lnTo>
                    <a:pt x="2312" y="2274"/>
                  </a:lnTo>
                  <a:lnTo>
                    <a:pt x="2312" y="3864"/>
                  </a:lnTo>
                  <a:lnTo>
                    <a:pt x="3135" y="3864"/>
                  </a:lnTo>
                  <a:lnTo>
                    <a:pt x="3135" y="0"/>
                  </a:lnTo>
                  <a:lnTo>
                    <a:pt x="2312" y="0"/>
                  </a:lnTo>
                  <a:lnTo>
                    <a:pt x="2312" y="15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00"/>
            </a:p>
          </p:txBody>
        </p:sp>
        <p:sp>
          <p:nvSpPr>
            <p:cNvPr id="18" name="Freeform 7">
              <a:extLst>
                <a:ext uri="{FF2B5EF4-FFF2-40B4-BE49-F238E27FC236}">
                  <a16:creationId xmlns:a16="http://schemas.microsoft.com/office/drawing/2014/main" id="{CD2E6813-40C3-C849-A653-8366F616DDA2}"/>
                </a:ext>
              </a:extLst>
            </p:cNvPr>
            <p:cNvSpPr>
              <a:spLocks noChangeArrowheads="1"/>
            </p:cNvSpPr>
            <p:nvPr/>
          </p:nvSpPr>
          <p:spPr bwMode="auto">
            <a:xfrm>
              <a:off x="4080" y="1637"/>
              <a:ext cx="865" cy="886"/>
            </a:xfrm>
            <a:custGeom>
              <a:avLst/>
              <a:gdLst>
                <a:gd name="T0" fmla="*/ 1914 w 3821"/>
                <a:gd name="T1" fmla="*/ 0 h 3912"/>
                <a:gd name="T2" fmla="*/ 1914 w 3821"/>
                <a:gd name="T3" fmla="*/ 0 h 3912"/>
                <a:gd name="T4" fmla="*/ 592 w 3821"/>
                <a:gd name="T5" fmla="*/ 379 h 3912"/>
                <a:gd name="T6" fmla="*/ 0 w 3821"/>
                <a:gd name="T7" fmla="*/ 1978 h 3912"/>
                <a:gd name="T8" fmla="*/ 342 w 3821"/>
                <a:gd name="T9" fmla="*/ 3236 h 3912"/>
                <a:gd name="T10" fmla="*/ 1970 w 3821"/>
                <a:gd name="T11" fmla="*/ 3911 h 3912"/>
                <a:gd name="T12" fmla="*/ 3218 w 3821"/>
                <a:gd name="T13" fmla="*/ 3559 h 3912"/>
                <a:gd name="T14" fmla="*/ 3820 w 3821"/>
                <a:gd name="T15" fmla="*/ 2015 h 3912"/>
                <a:gd name="T16" fmla="*/ 3449 w 3821"/>
                <a:gd name="T17" fmla="*/ 591 h 3912"/>
                <a:gd name="T18" fmla="*/ 1914 w 3821"/>
                <a:gd name="T19" fmla="*/ 0 h 3912"/>
                <a:gd name="T20" fmla="*/ 1914 w 3821"/>
                <a:gd name="T21" fmla="*/ 3264 h 3912"/>
                <a:gd name="T22" fmla="*/ 1914 w 3821"/>
                <a:gd name="T23" fmla="*/ 3264 h 3912"/>
                <a:gd name="T24" fmla="*/ 907 w 3821"/>
                <a:gd name="T25" fmla="*/ 1951 h 3912"/>
                <a:gd name="T26" fmla="*/ 1092 w 3821"/>
                <a:gd name="T27" fmla="*/ 1045 h 3912"/>
                <a:gd name="T28" fmla="*/ 1914 w 3821"/>
                <a:gd name="T29" fmla="*/ 656 h 3912"/>
                <a:gd name="T30" fmla="*/ 2913 w 3821"/>
                <a:gd name="T31" fmla="*/ 1960 h 3912"/>
                <a:gd name="T32" fmla="*/ 1914 w 3821"/>
                <a:gd name="T33" fmla="*/ 3264 h 3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21" h="3912">
                  <a:moveTo>
                    <a:pt x="1914" y="0"/>
                  </a:moveTo>
                  <a:lnTo>
                    <a:pt x="1914" y="0"/>
                  </a:lnTo>
                  <a:cubicBezTo>
                    <a:pt x="1369" y="0"/>
                    <a:pt x="888" y="129"/>
                    <a:pt x="592" y="379"/>
                  </a:cubicBezTo>
                  <a:cubicBezTo>
                    <a:pt x="204" y="675"/>
                    <a:pt x="0" y="1239"/>
                    <a:pt x="0" y="1978"/>
                  </a:cubicBezTo>
                  <a:cubicBezTo>
                    <a:pt x="0" y="2496"/>
                    <a:pt x="111" y="2921"/>
                    <a:pt x="342" y="3236"/>
                  </a:cubicBezTo>
                  <a:cubicBezTo>
                    <a:pt x="638" y="3671"/>
                    <a:pt x="1230" y="3911"/>
                    <a:pt x="1970" y="3911"/>
                  </a:cubicBezTo>
                  <a:cubicBezTo>
                    <a:pt x="2488" y="3911"/>
                    <a:pt x="2932" y="3790"/>
                    <a:pt x="3218" y="3559"/>
                  </a:cubicBezTo>
                  <a:cubicBezTo>
                    <a:pt x="3598" y="3245"/>
                    <a:pt x="3820" y="2690"/>
                    <a:pt x="3820" y="2015"/>
                  </a:cubicBezTo>
                  <a:cubicBezTo>
                    <a:pt x="3820" y="1414"/>
                    <a:pt x="3680" y="906"/>
                    <a:pt x="3449" y="591"/>
                  </a:cubicBezTo>
                  <a:cubicBezTo>
                    <a:pt x="3154" y="212"/>
                    <a:pt x="2599" y="0"/>
                    <a:pt x="1914" y="0"/>
                  </a:cubicBezTo>
                  <a:close/>
                  <a:moveTo>
                    <a:pt x="1914" y="3264"/>
                  </a:moveTo>
                  <a:lnTo>
                    <a:pt x="1914" y="3264"/>
                  </a:lnTo>
                  <a:cubicBezTo>
                    <a:pt x="1221" y="3264"/>
                    <a:pt x="907" y="2856"/>
                    <a:pt x="907" y="1951"/>
                  </a:cubicBezTo>
                  <a:cubicBezTo>
                    <a:pt x="907" y="1544"/>
                    <a:pt x="962" y="1229"/>
                    <a:pt x="1092" y="1045"/>
                  </a:cubicBezTo>
                  <a:cubicBezTo>
                    <a:pt x="1239" y="795"/>
                    <a:pt x="1535" y="656"/>
                    <a:pt x="1914" y="656"/>
                  </a:cubicBezTo>
                  <a:cubicBezTo>
                    <a:pt x="2608" y="656"/>
                    <a:pt x="2913" y="1063"/>
                    <a:pt x="2913" y="1960"/>
                  </a:cubicBezTo>
                  <a:cubicBezTo>
                    <a:pt x="2913" y="2856"/>
                    <a:pt x="2599" y="3264"/>
                    <a:pt x="1914" y="326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00"/>
            </a:p>
          </p:txBody>
        </p:sp>
      </p:grpSp>
      <p:sp>
        <p:nvSpPr>
          <p:cNvPr id="2" name="Footer Placeholder 1">
            <a:extLst>
              <a:ext uri="{FF2B5EF4-FFF2-40B4-BE49-F238E27FC236}">
                <a16:creationId xmlns:a16="http://schemas.microsoft.com/office/drawing/2014/main" id="{BF7DF6B6-EC0E-0A4B-9576-DB5927A591DE}"/>
              </a:ext>
            </a:extLst>
          </p:cNvPr>
          <p:cNvSpPr>
            <a:spLocks noGrp="1"/>
          </p:cNvSpPr>
          <p:nvPr>
            <p:ph type="ftr" sz="quarter" idx="10"/>
          </p:nvPr>
        </p:nvSpPr>
        <p:spPr/>
        <p:txBody>
          <a:bodyPr/>
          <a:lstStyle>
            <a:lvl1pPr>
              <a:defRPr sz="1350"/>
            </a:lvl1pPr>
          </a:lstStyle>
          <a:p>
            <a:r>
              <a:rPr lang="en-US"/>
              <a:t>Sophos Confidential</a:t>
            </a:r>
          </a:p>
        </p:txBody>
      </p:sp>
      <p:sp>
        <p:nvSpPr>
          <p:cNvPr id="3" name="Slide Number Placeholder 2">
            <a:extLst>
              <a:ext uri="{FF2B5EF4-FFF2-40B4-BE49-F238E27FC236}">
                <a16:creationId xmlns:a16="http://schemas.microsoft.com/office/drawing/2014/main" id="{64AF01D5-09AE-1344-98E6-8FD66EDD54E5}"/>
              </a:ext>
            </a:extLst>
          </p:cNvPr>
          <p:cNvSpPr>
            <a:spLocks noGrp="1"/>
          </p:cNvSpPr>
          <p:nvPr>
            <p:ph type="sldNum" sz="quarter" idx="11"/>
          </p:nvPr>
        </p:nvSpPr>
        <p:spPr/>
        <p:txBody>
          <a:bodyPr/>
          <a:lstStyle>
            <a:lvl1pPr>
              <a:defRPr sz="1350"/>
            </a:lvl1pPr>
          </a:lstStyle>
          <a:p>
            <a:fld id="{0B4E209A-B732-E041-B035-762E24F34A7B}" type="slidenum">
              <a:rPr lang="en-US" smtClean="0"/>
              <a:pPr/>
              <a:t>‹#›</a:t>
            </a:fld>
            <a:endParaRPr lang="en-US"/>
          </a:p>
        </p:txBody>
      </p:sp>
      <p:sp>
        <p:nvSpPr>
          <p:cNvPr id="20" name="Title 1">
            <a:extLst>
              <a:ext uri="{FF2B5EF4-FFF2-40B4-BE49-F238E27FC236}">
                <a16:creationId xmlns:a16="http://schemas.microsoft.com/office/drawing/2014/main" id="{A3C9B3A8-9345-1A4F-8DEE-AC64D4CD2BC1}"/>
              </a:ext>
            </a:extLst>
          </p:cNvPr>
          <p:cNvSpPr>
            <a:spLocks noGrp="1"/>
          </p:cNvSpPr>
          <p:nvPr>
            <p:ph type="title"/>
          </p:nvPr>
        </p:nvSpPr>
        <p:spPr>
          <a:xfrm>
            <a:off x="737850" y="771127"/>
            <a:ext cx="16392702" cy="964769"/>
          </a:xfrm>
          <a:prstGeom prst="rect">
            <a:avLst/>
          </a:prstGeom>
        </p:spPr>
        <p:txBody>
          <a:bodyPr vert="horz" lIns="91440" tIns="45720" rIns="91440" bIns="45720" rtlCol="0" anchor="t">
            <a:normAutofit/>
          </a:bodyPr>
          <a:lstStyle>
            <a:lvl1pPr algn="l" defTabSz="1371600" rtl="0" eaLnBrk="1" latinLnBrk="0" hangingPunct="1">
              <a:lnSpc>
                <a:spcPts val="4800"/>
              </a:lnSpc>
              <a:spcBef>
                <a:spcPct val="0"/>
              </a:spcBef>
              <a:buNone/>
              <a:defRPr sz="5400" b="1" i="0" kern="1200" spc="-45" baseline="0">
                <a:solidFill>
                  <a:srgbClr val="004FB5"/>
                </a:solidFill>
                <a:latin typeface="Calibri" panose="020F0502020204030204" pitchFamily="34" charset="0"/>
                <a:ea typeface="+mj-ea"/>
                <a:cs typeface="Calibri" panose="020F0502020204030204" pitchFamily="34" charset="0"/>
              </a:defRPr>
            </a:lvl1pPr>
          </a:lstStyle>
          <a:p>
            <a:r>
              <a:rPr lang="en-GB"/>
              <a:t>Click to edit Master title style</a:t>
            </a:r>
            <a:endParaRPr lang="en-US"/>
          </a:p>
        </p:txBody>
      </p:sp>
      <p:sp>
        <p:nvSpPr>
          <p:cNvPr id="23" name="Content Placeholder 2">
            <a:extLst>
              <a:ext uri="{FF2B5EF4-FFF2-40B4-BE49-F238E27FC236}">
                <a16:creationId xmlns:a16="http://schemas.microsoft.com/office/drawing/2014/main" id="{E0244DDA-1835-814A-9266-14414C3301CB}"/>
              </a:ext>
            </a:extLst>
          </p:cNvPr>
          <p:cNvSpPr>
            <a:spLocks noGrp="1"/>
          </p:cNvSpPr>
          <p:nvPr>
            <p:ph idx="13" hasCustomPrompt="1"/>
          </p:nvPr>
        </p:nvSpPr>
        <p:spPr>
          <a:xfrm>
            <a:off x="737850" y="1952563"/>
            <a:ext cx="16392702" cy="7291862"/>
          </a:xfrm>
          <a:prstGeom prst="rect">
            <a:avLst/>
          </a:prstGeom>
        </p:spPr>
        <p:txBody>
          <a:bodyPr vert="horz" lIns="91440" tIns="45720" rIns="91440" bIns="45720" rtlCol="0">
            <a:normAutofit/>
          </a:bodyPr>
          <a:lstStyle>
            <a:lvl1pPr marL="435770" indent="-423863" algn="l" defTabSz="1371600" rtl="0" eaLnBrk="1" latinLnBrk="0" hangingPunct="1">
              <a:lnSpc>
                <a:spcPct val="90000"/>
              </a:lnSpc>
              <a:spcBef>
                <a:spcPts val="1500"/>
              </a:spcBef>
              <a:spcAft>
                <a:spcPts val="300"/>
              </a:spcAft>
              <a:buClr>
                <a:srgbClr val="004FB5"/>
              </a:buClr>
              <a:buSzPct val="90000"/>
              <a:buFontTx/>
              <a:buBlip>
                <a:blip r:embed="rId2">
                  <a:extLst>
                    <a:ext uri="{96DAC541-7B7A-43D3-8B79-37D633B846F1}">
                      <asvg:svgBlip xmlns:asvg="http://schemas.microsoft.com/office/drawing/2016/SVG/main" r:embed="rId3"/>
                    </a:ext>
                  </a:extLst>
                </a:blip>
              </a:buBlip>
              <a:tabLst/>
              <a:defRPr sz="3600" b="0" i="0" kern="1200" spc="-30" baseline="0">
                <a:solidFill>
                  <a:schemeClr val="tx1"/>
                </a:solidFill>
                <a:latin typeface="Calibri" panose="020F0502020204030204" pitchFamily="34" charset="0"/>
                <a:ea typeface="+mn-ea"/>
                <a:cs typeface="Calibri" panose="020F0502020204030204" pitchFamily="34" charset="0"/>
              </a:defRPr>
            </a:lvl1pPr>
            <a:lvl2pPr marL="952500" indent="-350045" algn="l" defTabSz="1371600" rtl="0" eaLnBrk="1" latinLnBrk="0" hangingPunct="1">
              <a:lnSpc>
                <a:spcPct val="90000"/>
              </a:lnSpc>
              <a:spcBef>
                <a:spcPts val="750"/>
              </a:spcBef>
              <a:spcAft>
                <a:spcPts val="300"/>
              </a:spcAft>
              <a:buClr>
                <a:srgbClr val="004FB5"/>
              </a:buClr>
              <a:buSzPct val="100000"/>
              <a:buFontTx/>
              <a:buBlip>
                <a:blip r:embed="rId4">
                  <a:extLst>
                    <a:ext uri="{96DAC541-7B7A-43D3-8B79-37D633B846F1}">
                      <asvg:svgBlip xmlns:asvg="http://schemas.microsoft.com/office/drawing/2016/SVG/main" r:embed="rId5"/>
                    </a:ext>
                  </a:extLst>
                </a:blip>
              </a:buBlip>
              <a:tabLst/>
              <a:defRPr sz="3000" b="0" i="0" kern="1200" spc="-30" baseline="0">
                <a:solidFill>
                  <a:schemeClr val="tx1"/>
                </a:solidFill>
                <a:latin typeface="Calibri" panose="020F0502020204030204" pitchFamily="34" charset="0"/>
                <a:ea typeface="+mn-ea"/>
                <a:cs typeface="Calibri" panose="020F0502020204030204" pitchFamily="34" charset="0"/>
              </a:defRPr>
            </a:lvl2pPr>
            <a:lvl3pPr marL="1547813" indent="-342900" algn="l" defTabSz="1371600" rtl="0" eaLnBrk="1" latinLnBrk="0" hangingPunct="1">
              <a:lnSpc>
                <a:spcPct val="90000"/>
              </a:lnSpc>
              <a:spcBef>
                <a:spcPts val="750"/>
              </a:spcBef>
              <a:spcAft>
                <a:spcPts val="300"/>
              </a:spcAft>
              <a:buClr>
                <a:srgbClr val="004FB5"/>
              </a:buClr>
              <a:buSzPct val="100000"/>
              <a:buFontTx/>
              <a:buBlip>
                <a:blip r:embed="rId6">
                  <a:extLst>
                    <a:ext uri="{96DAC541-7B7A-43D3-8B79-37D633B846F1}">
                      <asvg:svgBlip xmlns:asvg="http://schemas.microsoft.com/office/drawing/2016/SVG/main" r:embed="rId7"/>
                    </a:ext>
                  </a:extLst>
                </a:blip>
              </a:buBlip>
              <a:tabLst/>
              <a:defRPr sz="2700" b="0" i="0" kern="1200" spc="-30" baseline="0">
                <a:solidFill>
                  <a:schemeClr val="tx1"/>
                </a:solidFill>
                <a:latin typeface="Calibri" panose="020F0502020204030204" pitchFamily="34" charset="0"/>
                <a:ea typeface="+mn-ea"/>
                <a:cs typeface="Calibri" panose="020F0502020204030204" pitchFamily="34" charset="0"/>
              </a:defRPr>
            </a:lvl3pPr>
            <a:lvl4pPr marL="2069307" indent="-342900" algn="l" defTabSz="1371600" rtl="0" eaLnBrk="1" latinLnBrk="0" hangingPunct="1">
              <a:lnSpc>
                <a:spcPct val="90000"/>
              </a:lnSpc>
              <a:spcBef>
                <a:spcPts val="750"/>
              </a:spcBef>
              <a:spcAft>
                <a:spcPts val="300"/>
              </a:spcAft>
              <a:buClr>
                <a:srgbClr val="004FB5"/>
              </a:buClr>
              <a:buSzPct val="100000"/>
              <a:buFontTx/>
              <a:buBlip>
                <a:blip r:embed="rId8">
                  <a:extLst>
                    <a:ext uri="{96DAC541-7B7A-43D3-8B79-37D633B846F1}">
                      <asvg:svgBlip xmlns:asvg="http://schemas.microsoft.com/office/drawing/2016/SVG/main" r:embed="rId9"/>
                    </a:ext>
                  </a:extLst>
                </a:blip>
              </a:buBlip>
              <a:tabLst/>
              <a:defRPr sz="2400" b="0" i="0" kern="1200" spc="-30" baseline="0">
                <a:solidFill>
                  <a:schemeClr val="tx1"/>
                </a:solidFill>
                <a:latin typeface="Calibri" panose="020F0502020204030204" pitchFamily="34" charset="0"/>
                <a:ea typeface="+mn-ea"/>
                <a:cs typeface="Calibri" panose="020F0502020204030204" pitchFamily="34" charset="0"/>
              </a:defRPr>
            </a:lvl4pPr>
            <a:lvl5pPr marL="2493170" indent="-259557" algn="l" defTabSz="1371600" rtl="0" eaLnBrk="1" latinLnBrk="0" hangingPunct="1">
              <a:lnSpc>
                <a:spcPct val="90000"/>
              </a:lnSpc>
              <a:spcBef>
                <a:spcPts val="750"/>
              </a:spcBef>
              <a:spcAft>
                <a:spcPts val="300"/>
              </a:spcAft>
              <a:buClr>
                <a:srgbClr val="004FB5"/>
              </a:buClr>
              <a:buSzPct val="100000"/>
              <a:buFontTx/>
              <a:buBlip>
                <a:blip r:embed="rId2">
                  <a:extLst>
                    <a:ext uri="{96DAC541-7B7A-43D3-8B79-37D633B846F1}">
                      <asvg:svgBlip xmlns:asvg="http://schemas.microsoft.com/office/drawing/2016/SVG/main" r:embed="rId3"/>
                    </a:ext>
                  </a:extLst>
                </a:blip>
              </a:buBlip>
              <a:tabLst/>
              <a:defRPr sz="2100" b="0" i="0" kern="1200" spc="-30" baseline="0">
                <a:solidFill>
                  <a:schemeClr val="tx1"/>
                </a:solidFill>
                <a:latin typeface="Calibri" panose="020F0502020204030204" pitchFamily="34" charset="0"/>
                <a:ea typeface="+mn-ea"/>
                <a:cs typeface="Calibri" panose="020F0502020204030204" pitchFamily="34" charset="0"/>
              </a:defRPr>
            </a:lvl5pPr>
            <a:lvl6pPr marL="2919413" marR="0" indent="-254795" algn="l" defTabSz="1371600" rtl="0" eaLnBrk="1" fontAlgn="auto" latinLnBrk="0" hangingPunct="1">
              <a:lnSpc>
                <a:spcPct val="90000"/>
              </a:lnSpc>
              <a:spcBef>
                <a:spcPts val="750"/>
              </a:spcBef>
              <a:spcAft>
                <a:spcPts val="300"/>
              </a:spcAft>
              <a:buClr>
                <a:srgbClr val="004FB5"/>
              </a:buClr>
              <a:buSzTx/>
              <a:buFontTx/>
              <a:buBlip>
                <a:blip r:embed="rId4">
                  <a:extLst>
                    <a:ext uri="{96DAC541-7B7A-43D3-8B79-37D633B846F1}">
                      <asvg:svgBlip xmlns:asvg="http://schemas.microsoft.com/office/drawing/2016/SVG/main" r:embed="rId5"/>
                    </a:ext>
                  </a:extLst>
                </a:blip>
              </a:buBlip>
              <a:tabLst/>
              <a:defRPr sz="2100" b="0" i="0" kern="1200">
                <a:solidFill>
                  <a:schemeClr val="tx1"/>
                </a:solidFill>
                <a:latin typeface="Calibri" panose="020F0502020204030204" pitchFamily="34" charset="0"/>
                <a:ea typeface="+mn-ea"/>
                <a:cs typeface="Calibri" panose="020F0502020204030204" pitchFamily="34" charset="0"/>
              </a:defRPr>
            </a:lvl6pPr>
            <a:lvl7pPr marL="2319338" indent="-257175" algn="l" defTabSz="1371600" rtl="0" eaLnBrk="1" latinLnBrk="0" hangingPunct="1">
              <a:lnSpc>
                <a:spcPct val="90000"/>
              </a:lnSpc>
              <a:spcBef>
                <a:spcPts val="750"/>
              </a:spcBef>
              <a:buFont typeface="Calibri" panose="020B0604020202020204" pitchFamily="34" charset="0"/>
              <a:buNone/>
              <a:tabLst/>
              <a:defRPr sz="1800" b="0" i="0" kern="1200">
                <a:solidFill>
                  <a:schemeClr val="tx1"/>
                </a:solidFill>
                <a:latin typeface="Calibri" pitchFamily="2" charset="0"/>
                <a:ea typeface="+mn-ea"/>
                <a:cs typeface="+mn-cs"/>
              </a:defRPr>
            </a:lvl7pPr>
            <a:lvl8pPr marL="51435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Calibri" panose="020B0604020202020204" pitchFamily="34" charset="0"/>
              <a:buChar char="•"/>
              <a:defRPr sz="2700" kern="1200">
                <a:solidFill>
                  <a:schemeClr val="tx1"/>
                </a:solidFill>
                <a:latin typeface="+mn-lt"/>
                <a:ea typeface="+mn-ea"/>
                <a:cs typeface="+mn-cs"/>
              </a:defRPr>
            </a:lvl9pPr>
          </a:lstStyle>
          <a:p>
            <a:pPr lvl="0"/>
            <a:r>
              <a:rPr lang="en-US"/>
              <a:t>First level bullet</a:t>
            </a:r>
          </a:p>
          <a:p>
            <a:pPr lvl="1"/>
            <a:r>
              <a:rPr lang="en-US"/>
              <a:t>Second level</a:t>
            </a:r>
          </a:p>
          <a:p>
            <a:pPr lvl="2"/>
            <a:r>
              <a:rPr lang="en-US"/>
              <a:t>Third level</a:t>
            </a:r>
          </a:p>
          <a:p>
            <a:pPr lvl="3"/>
            <a:r>
              <a:rPr lang="en-US"/>
              <a:t>Fourth level</a:t>
            </a:r>
          </a:p>
          <a:p>
            <a:pPr lvl="4"/>
            <a:r>
              <a:rPr lang="en-US"/>
              <a:t>Fifth level </a:t>
            </a:r>
          </a:p>
          <a:p>
            <a:pPr lvl="5"/>
            <a:r>
              <a:rPr lang="en-US"/>
              <a:t>Sixth level</a:t>
            </a:r>
          </a:p>
        </p:txBody>
      </p:sp>
    </p:spTree>
    <p:extLst>
      <p:ext uri="{BB962C8B-B14F-4D97-AF65-F5344CB8AC3E}">
        <p14:creationId xmlns:p14="http://schemas.microsoft.com/office/powerpoint/2010/main" val="45338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3E7FF-3E24-E448-B29E-62EC5C21B02D}" type="datetime1">
              <a:rPr lang="en-GB" smtClean="0"/>
              <a:t>04/10/2024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79571F-BB79-4342-9406-4EDF60B3D260}" type="datetime1">
              <a:rPr lang="en-GB" smtClean="0"/>
              <a:t>04/10/2024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C671B2-37C1-2141-9523-55248FE0673A}" type="datetime1">
              <a:rPr lang="en-GB" smtClean="0"/>
              <a:t>04/10/2024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2B6700-C343-7C42-9B22-B9FEA3D4AF56}" type="datetime1">
              <a:rPr lang="en-GB" smtClean="0"/>
              <a:t>04/10/2024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A635CD-F4C5-4045-925C-15D619EFDD28}" type="datetime1">
              <a:rPr lang="en-GB" smtClean="0"/>
              <a:t>04/10/2024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D6FDD-FD49-B34C-AB44-481502D033A5}" type="datetime1">
              <a:rPr lang="en-GB" smtClean="0"/>
              <a:t>04/10/2024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D9E80-DC80-F445-B8AE-0E0F3F1293DE}" type="datetime1">
              <a:rPr lang="en-GB" smtClean="0"/>
              <a:t>04/10/2024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BC2B7-E621-8843-B189-3ED51D963189}"/>
              </a:ext>
            </a:extLst>
          </p:cNvPr>
          <p:cNvSpPr>
            <a:spLocks noGrp="1"/>
          </p:cNvSpPr>
          <p:nvPr>
            <p:ph type="dt" sz="half" idx="10"/>
          </p:nvPr>
        </p:nvSpPr>
        <p:spPr/>
        <p:txBody>
          <a:bodyPr/>
          <a:lstStyle/>
          <a:p>
            <a:fld id="{0CA614FB-0AAC-1949-83A9-BE8EC4023272}" type="datetime1">
              <a:rPr lang="en-GB" smtClean="0"/>
              <a:t>04/10/2024</a:t>
            </a:fld>
            <a:endParaRPr lang="en-US"/>
          </a:p>
        </p:txBody>
      </p:sp>
      <p:sp>
        <p:nvSpPr>
          <p:cNvPr id="4" name="Footer Placeholder 3">
            <a:extLst>
              <a:ext uri="{FF2B5EF4-FFF2-40B4-BE49-F238E27FC236}">
                <a16:creationId xmlns:a16="http://schemas.microsoft.com/office/drawing/2014/main" id="{7E71CFC5-52E2-004C-AEEB-E28B76A8F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4B08D-7654-B94A-A0E4-0B8F50C110E7}"/>
              </a:ext>
            </a:extLst>
          </p:cNvPr>
          <p:cNvSpPr>
            <a:spLocks noGrp="1"/>
          </p:cNvSpPr>
          <p:nvPr>
            <p:ph type="sldNum" sz="quarter" idx="12"/>
          </p:nvPr>
        </p:nvSpPr>
        <p:spPr/>
        <p:txBody>
          <a:bodyPr/>
          <a:lstStyle/>
          <a:p>
            <a:fld id="{B6F15528-21DE-4FAA-801E-634DDDAF4B2B}" type="slidenum">
              <a:rPr lang="en-US" smtClean="0"/>
              <a:pPr/>
              <a:t>‹#›</a:t>
            </a:fld>
            <a:endParaRPr lang="en-US"/>
          </a:p>
        </p:txBody>
      </p:sp>
      <p:pic>
        <p:nvPicPr>
          <p:cNvPr id="7" name="Graphic 2">
            <a:extLst>
              <a:ext uri="{FF2B5EF4-FFF2-40B4-BE49-F238E27FC236}">
                <a16:creationId xmlns:a16="http://schemas.microsoft.com/office/drawing/2014/main" id="{31BB6599-A19E-6248-84D0-3488A94DC51F}"/>
              </a:ext>
            </a:extLst>
          </p:cNvPr>
          <p:cNvPicPr>
            <a:picLocks noChangeAspect="1"/>
          </p:cNvPicPr>
          <p:nvPr userDrawn="1"/>
        </p:nvPicPr>
        <p:blipFill>
          <a:blip r:embed="rId2">
            <a:duotone>
              <a:prstClr val="black"/>
              <a:srgbClr val="7138E8">
                <a:tint val="45000"/>
                <a:satMod val="400000"/>
              </a:srgbClr>
            </a:duotone>
            <a:alphaModFix amt="65000"/>
            <a:extLst>
              <a:ext uri="{BEBA8EAE-BF5A-486C-A8C5-ECC9F3942E4B}">
                <a14:imgProps xmlns:a14="http://schemas.microsoft.com/office/drawing/2010/main">
                  <a14:imgLayer r:embed="rId3">
                    <a14:imgEffect>
                      <a14:colorTemperature colorTemp="9676"/>
                    </a14:imgEffect>
                    <a14:imgEffect>
                      <a14:brightnessContrast bright="100000" contrast="100000"/>
                    </a14:imgEffect>
                  </a14:imgLayer>
                </a14:imgProps>
              </a:ext>
            </a:extLst>
          </a:blip>
          <a:stretch>
            <a:fillRect/>
          </a:stretch>
        </p:blipFill>
        <p:spPr>
          <a:xfrm rot="12732081" flipH="1" flipV="1">
            <a:off x="158327" y="-3512016"/>
            <a:ext cx="24292770" cy="13653432"/>
          </a:xfrm>
          <a:custGeom>
            <a:avLst/>
            <a:gdLst>
              <a:gd name="connsiteX0" fmla="*/ -48 w 13716052"/>
              <a:gd name="connsiteY0" fmla="*/ -56 h 7708927"/>
              <a:gd name="connsiteX1" fmla="*/ 13716005 w 13716052"/>
              <a:gd name="connsiteY1" fmla="*/ -56 h 7708927"/>
              <a:gd name="connsiteX2" fmla="*/ 13716005 w 13716052"/>
              <a:gd name="connsiteY2" fmla="*/ 7708871 h 7708927"/>
              <a:gd name="connsiteX3" fmla="*/ -48 w 13716052"/>
              <a:gd name="connsiteY3" fmla="*/ 7708871 h 7708927"/>
            </a:gdLst>
            <a:ahLst/>
            <a:cxnLst>
              <a:cxn ang="0">
                <a:pos x="connsiteX0" y="connsiteY0"/>
              </a:cxn>
              <a:cxn ang="0">
                <a:pos x="connsiteX1" y="connsiteY1"/>
              </a:cxn>
              <a:cxn ang="0">
                <a:pos x="connsiteX2" y="connsiteY2"/>
              </a:cxn>
              <a:cxn ang="0">
                <a:pos x="connsiteX3" y="connsiteY3"/>
              </a:cxn>
            </a:cxnLst>
            <a:rect l="l" t="t" r="r" b="b"/>
            <a:pathLst>
              <a:path w="13716052" h="7708927">
                <a:moveTo>
                  <a:pt x="-48" y="-56"/>
                </a:moveTo>
                <a:lnTo>
                  <a:pt x="13716005" y="-56"/>
                </a:lnTo>
                <a:lnTo>
                  <a:pt x="13716005" y="7708871"/>
                </a:lnTo>
                <a:lnTo>
                  <a:pt x="-48" y="7708871"/>
                </a:lnTo>
                <a:close/>
              </a:path>
            </a:pathLst>
          </a:custGeom>
        </p:spPr>
      </p:pic>
    </p:spTree>
    <p:extLst>
      <p:ext uri="{BB962C8B-B14F-4D97-AF65-F5344CB8AC3E}">
        <p14:creationId xmlns:p14="http://schemas.microsoft.com/office/powerpoint/2010/main" val="1116402449"/>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0B4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94869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614FB-0AAC-1949-83A9-BE8EC4023272}" type="datetime1">
              <a:rPr lang="en-GB" smtClean="0"/>
              <a:t>04/10/2024</a:t>
            </a:fld>
            <a:endParaRPr lang="en-US"/>
          </a:p>
        </p:txBody>
      </p:sp>
      <p:sp>
        <p:nvSpPr>
          <p:cNvPr id="5" name="Footer Placeholder 4"/>
          <p:cNvSpPr>
            <a:spLocks noGrp="1"/>
          </p:cNvSpPr>
          <p:nvPr>
            <p:ph type="ftr" sz="quarter" idx="3"/>
          </p:nvPr>
        </p:nvSpPr>
        <p:spPr>
          <a:xfrm>
            <a:off x="7696200" y="948689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44800" y="948689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60" r:id="rId10"/>
    <p:sldLayoutId id="2147483659" r:id="rId11"/>
    <p:sldLayoutId id="2147483661" r:id="rId12"/>
    <p:sldLayoutId id="2147483662" r:id="rId13"/>
    <p:sldLayoutId id="2147483663" r:id="rId14"/>
    <p:sldLayoutId id="2147483664"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7.svg"/><Relationship Id="rId11" Type="http://schemas.openxmlformats.org/officeDocument/2006/relationships/image" Target="../media/image7.png"/><Relationship Id="rId5" Type="http://schemas.openxmlformats.org/officeDocument/2006/relationships/image" Target="../media/image16.png"/><Relationship Id="rId10" Type="http://schemas.openxmlformats.org/officeDocument/2006/relationships/image" Target="../media/image6.svg"/><Relationship Id="rId4" Type="http://schemas.openxmlformats.org/officeDocument/2006/relationships/image" Target="../media/image15.svg"/><Relationship Id="rId9" Type="http://schemas.openxmlformats.org/officeDocument/2006/relationships/image" Target="../media/image5.png"/><Relationship Id="rId1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hyperlink" Target="https://www.cysurance.com/" TargetMode="External"/><Relationship Id="rId7" Type="http://schemas.openxmlformats.org/officeDocument/2006/relationships/hyperlink" Target="mailto:mailto:info@cysurance.com" TargetMode="External"/><Relationship Id="rId12" Type="http://schemas.openxmlformats.org/officeDocument/2006/relationships/image" Target="../media/image22.png"/><Relationship Id="rId2" Type="http://schemas.openxmlformats.org/officeDocument/2006/relationships/hyperlink" Target="https://www.cysurance.com/contact" TargetMode="External"/><Relationship Id="rId1" Type="http://schemas.openxmlformats.org/officeDocument/2006/relationships/slideLayout" Target="../slideLayouts/slideLayout9.xml"/><Relationship Id="rId6" Type="http://schemas.openxmlformats.org/officeDocument/2006/relationships/hyperlink" Target="https://www.linkedin.com/company/cysurance" TargetMode="External"/><Relationship Id="rId11" Type="http://schemas.openxmlformats.org/officeDocument/2006/relationships/image" Target="../media/image21.png"/><Relationship Id="rId5" Type="http://schemas.openxmlformats.org/officeDocument/2006/relationships/hyperlink" Target="https://www.facebook.com/cysurance" TargetMode="External"/><Relationship Id="rId10" Type="http://schemas.openxmlformats.org/officeDocument/2006/relationships/image" Target="../media/image20.png"/><Relationship Id="rId4" Type="http://schemas.openxmlformats.org/officeDocument/2006/relationships/hyperlink" Target="https://www.twitter.com/cysurance" TargetMode="External"/><Relationship Id="rId9" Type="http://schemas.openxmlformats.org/officeDocument/2006/relationships/hyperlink" Target="http://www.cysuranc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 logo gradient">
            <a:extLst>
              <a:ext uri="{FF2B5EF4-FFF2-40B4-BE49-F238E27FC236}">
                <a16:creationId xmlns:a16="http://schemas.microsoft.com/office/drawing/2014/main" id="{B903A6E1-1492-7D44-835A-8A8B9E395A19}"/>
              </a:ext>
            </a:extLst>
          </p:cNvPr>
          <p:cNvPicPr>
            <a:picLocks noChangeAspect="1"/>
          </p:cNvPicPr>
          <p:nvPr/>
        </p:nvPicPr>
        <p:blipFill>
          <a:blip r:embed="rId3"/>
          <a:stretch>
            <a:fillRect/>
          </a:stretch>
        </p:blipFill>
        <p:spPr>
          <a:xfrm>
            <a:off x="1359399" y="3619500"/>
            <a:ext cx="2488081" cy="3169175"/>
          </a:xfrm>
          <a:prstGeom prst="rect">
            <a:avLst/>
          </a:prstGeom>
          <a:effectLst>
            <a:outerShdw blurRad="50800" dist="38100" dir="8100000" algn="tr" rotWithShape="0">
              <a:prstClr val="black">
                <a:alpha val="40000"/>
              </a:prstClr>
            </a:outerShdw>
          </a:effectLst>
        </p:spPr>
      </p:pic>
      <p:grpSp>
        <p:nvGrpSpPr>
          <p:cNvPr id="8" name="Group 7">
            <a:extLst>
              <a:ext uri="{FF2B5EF4-FFF2-40B4-BE49-F238E27FC236}">
                <a16:creationId xmlns:a16="http://schemas.microsoft.com/office/drawing/2014/main" id="{E7E373CF-C73D-8045-B38E-21EAECD95D46}"/>
              </a:ext>
            </a:extLst>
          </p:cNvPr>
          <p:cNvGrpSpPr/>
          <p:nvPr/>
        </p:nvGrpSpPr>
        <p:grpSpPr>
          <a:xfrm>
            <a:off x="1442438" y="9504646"/>
            <a:ext cx="6553199" cy="329632"/>
            <a:chOff x="957187" y="6346491"/>
            <a:chExt cx="4444990" cy="223587"/>
          </a:xfrm>
        </p:grpSpPr>
        <p:sp>
          <p:nvSpPr>
            <p:cNvPr id="12" name="text lower third">
              <a:extLst>
                <a:ext uri="{FF2B5EF4-FFF2-40B4-BE49-F238E27FC236}">
                  <a16:creationId xmlns:a16="http://schemas.microsoft.com/office/drawing/2014/main" id="{6A6BEA70-E440-0F4E-A735-C7C04C4D6912}"/>
                </a:ext>
              </a:extLst>
            </p:cNvPr>
            <p:cNvSpPr txBox="1"/>
            <p:nvPr/>
          </p:nvSpPr>
          <p:spPr>
            <a:xfrm>
              <a:off x="1906985" y="6358832"/>
              <a:ext cx="3495192" cy="175708"/>
            </a:xfrm>
            <a:prstGeom prst="rect">
              <a:avLst/>
            </a:prstGeom>
          </p:spPr>
          <p:txBody>
            <a:bodyPr vert="horz" wrap="square" lIns="0" tIns="12700" rIns="0" bIns="0" rtlCol="0">
              <a:spAutoFit/>
            </a:bodyPr>
            <a:lstStyle/>
            <a:p>
              <a:pPr marL="12700">
                <a:lnSpc>
                  <a:spcPct val="100000"/>
                </a:lnSpc>
                <a:spcBef>
                  <a:spcPts val="100"/>
                </a:spcBef>
              </a:pPr>
              <a:r>
                <a:rPr lang="en-GB" sz="1600" spc="5" dirty="0">
                  <a:solidFill>
                    <a:srgbClr val="FFFFFF"/>
                  </a:solidFill>
                  <a:latin typeface="Arial"/>
                  <a:cs typeface="Arial"/>
                </a:rPr>
                <a:t>| Partner Program Overview | October 2024</a:t>
              </a:r>
              <a:endParaRPr sz="1600" dirty="0">
                <a:latin typeface="Arial"/>
                <a:cs typeface="Arial"/>
              </a:endParaRPr>
            </a:p>
          </p:txBody>
        </p:sp>
        <p:pic>
          <p:nvPicPr>
            <p:cNvPr id="13" name="CYS logo horiz">
              <a:extLst>
                <a:ext uri="{FF2B5EF4-FFF2-40B4-BE49-F238E27FC236}">
                  <a16:creationId xmlns:a16="http://schemas.microsoft.com/office/drawing/2014/main" id="{F97AAFD9-9D71-FD44-9A1D-6DB1089A5ED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57187" y="6346491"/>
              <a:ext cx="914676" cy="223587"/>
            </a:xfrm>
            <a:prstGeom prst="rect">
              <a:avLst/>
            </a:prstGeom>
            <a:ln w="12700">
              <a:miter lim="400000"/>
            </a:ln>
          </p:spPr>
        </p:pic>
      </p:grpSp>
      <p:grpSp>
        <p:nvGrpSpPr>
          <p:cNvPr id="9" name="Title Avenir Text">
            <a:extLst>
              <a:ext uri="{FF2B5EF4-FFF2-40B4-BE49-F238E27FC236}">
                <a16:creationId xmlns:a16="http://schemas.microsoft.com/office/drawing/2014/main" id="{846A4638-6984-5F45-807F-B0C18481B5A1}"/>
              </a:ext>
            </a:extLst>
          </p:cNvPr>
          <p:cNvGrpSpPr/>
          <p:nvPr/>
        </p:nvGrpSpPr>
        <p:grpSpPr>
          <a:xfrm>
            <a:off x="4752512" y="4100229"/>
            <a:ext cx="8537426" cy="2414220"/>
            <a:chOff x="5090528" y="2844225"/>
            <a:chExt cx="5307291" cy="1637549"/>
          </a:xfrm>
        </p:grpSpPr>
        <p:sp>
          <p:nvSpPr>
            <p:cNvPr id="10" name="TextBox 9">
              <a:extLst>
                <a:ext uri="{FF2B5EF4-FFF2-40B4-BE49-F238E27FC236}">
                  <a16:creationId xmlns:a16="http://schemas.microsoft.com/office/drawing/2014/main" id="{539EC61A-1A68-574B-A267-3DEB1161E673}"/>
                </a:ext>
              </a:extLst>
            </p:cNvPr>
            <p:cNvSpPr txBox="1"/>
            <p:nvPr/>
          </p:nvSpPr>
          <p:spPr>
            <a:xfrm>
              <a:off x="5090528" y="2844225"/>
              <a:ext cx="5307291" cy="1064689"/>
            </a:xfrm>
            <a:prstGeom prst="rect">
              <a:avLst/>
            </a:prstGeom>
            <a:noFill/>
          </p:spPr>
          <p:txBody>
            <a:bodyPr wrap="square" rtlCol="0">
              <a:spAutoFit/>
            </a:bodyPr>
            <a:lstStyle/>
            <a:p>
              <a:r>
                <a:rPr lang="en-US" sz="4800" dirty="0">
                  <a:solidFill>
                    <a:schemeClr val="bg1"/>
                  </a:solidFill>
                  <a:effectLst>
                    <a:outerShdw blurRad="50800" dist="38100" dir="8100000" algn="tr" rotWithShape="0">
                      <a:prstClr val="black">
                        <a:alpha val="40000"/>
                      </a:prstClr>
                    </a:outerShdw>
                  </a:effectLst>
                  <a:latin typeface="Avenir Next LT Pro" panose="020B0504020202020204" pitchFamily="34" charset="77"/>
                </a:rPr>
                <a:t>Cysurance Program for Sophos MSPs</a:t>
              </a:r>
            </a:p>
          </p:txBody>
        </p:sp>
        <p:sp>
          <p:nvSpPr>
            <p:cNvPr id="11" name="TextBox 10">
              <a:extLst>
                <a:ext uri="{FF2B5EF4-FFF2-40B4-BE49-F238E27FC236}">
                  <a16:creationId xmlns:a16="http://schemas.microsoft.com/office/drawing/2014/main" id="{264D0A65-5667-C341-B5CD-011BFB4855B2}"/>
                </a:ext>
              </a:extLst>
            </p:cNvPr>
            <p:cNvSpPr txBox="1"/>
            <p:nvPr/>
          </p:nvSpPr>
          <p:spPr>
            <a:xfrm>
              <a:off x="5090528" y="3834610"/>
              <a:ext cx="5307291" cy="647164"/>
            </a:xfrm>
            <a:prstGeom prst="rect">
              <a:avLst/>
            </a:prstGeom>
            <a:noFill/>
          </p:spPr>
          <p:txBody>
            <a:bodyPr wrap="square" rtlCol="0">
              <a:spAutoFit/>
            </a:bodyPr>
            <a:lstStyle/>
            <a:p>
              <a:r>
                <a:rPr lang="en-US" sz="2800" dirty="0">
                  <a:solidFill>
                    <a:srgbClr val="00B1F0"/>
                  </a:solidFill>
                  <a:latin typeface="Avenir Next LT Pro" panose="020B0504020202020204" pitchFamily="34" charset="77"/>
                </a:rPr>
                <a:t>Cysurance Certification Warranty </a:t>
              </a:r>
            </a:p>
            <a:p>
              <a:r>
                <a:rPr lang="en-US" sz="2800" dirty="0">
                  <a:solidFill>
                    <a:srgbClr val="00B1F0"/>
                  </a:solidFill>
                  <a:latin typeface="Avenir Next LT Pro" panose="020B0504020202020204" pitchFamily="34" charset="77"/>
                </a:rPr>
                <a:t>and Cyber Insurance Programs</a:t>
              </a:r>
            </a:p>
          </p:txBody>
        </p:sp>
      </p:grpSp>
      <p:sp>
        <p:nvSpPr>
          <p:cNvPr id="15" name="Date Placeholder 2">
            <a:extLst>
              <a:ext uri="{FF2B5EF4-FFF2-40B4-BE49-F238E27FC236}">
                <a16:creationId xmlns:a16="http://schemas.microsoft.com/office/drawing/2014/main" id="{A176537D-F562-C571-10B2-A8D6212CBB32}"/>
              </a:ext>
            </a:extLst>
          </p:cNvPr>
          <p:cNvSpPr>
            <a:spLocks noGrp="1"/>
          </p:cNvSpPr>
          <p:nvPr>
            <p:ph type="dt" sz="half" idx="10"/>
          </p:nvPr>
        </p:nvSpPr>
        <p:spPr>
          <a:xfrm>
            <a:off x="15940062" y="9486900"/>
            <a:ext cx="2133600" cy="365125"/>
          </a:xfrm>
        </p:spPr>
        <p:txBody>
          <a:bodyPr/>
          <a:lstStyle/>
          <a:p>
            <a:fld id="{BF6758E3-8723-F640-A369-8B85A7DBF653}" type="datetime4">
              <a:rPr lang="en-GB" sz="1600" smtClean="0">
                <a:solidFill>
                  <a:schemeClr val="tx1">
                    <a:tint val="75000"/>
                    <a:alpha val="29871"/>
                  </a:schemeClr>
                </a:solidFill>
                <a:latin typeface="Arial" panose="020B0604020202020204" pitchFamily="34" charset="0"/>
                <a:cs typeface="Arial" panose="020B0604020202020204" pitchFamily="34" charset="0"/>
              </a:rPr>
              <a:t>04 October 2024</a:t>
            </a:fld>
            <a:endParaRPr lang="en-US">
              <a:solidFill>
                <a:schemeClr val="tx1">
                  <a:tint val="75000"/>
                  <a:alpha val="29871"/>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39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2DFF3A-9507-9C72-7421-1FEC7556004E}"/>
              </a:ext>
            </a:extLst>
          </p:cNvPr>
          <p:cNvSpPr/>
          <p:nvPr/>
        </p:nvSpPr>
        <p:spPr>
          <a:xfrm>
            <a:off x="867103" y="3610957"/>
            <a:ext cx="12036453" cy="3953488"/>
          </a:xfrm>
          <a:prstGeom prst="rect">
            <a:avLst/>
          </a:prstGeom>
          <a:solidFill>
            <a:srgbClr val="613D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BE5F2FBE-6682-0FF8-1D97-5DCED7EF3A6A}"/>
              </a:ext>
            </a:extLst>
          </p:cNvPr>
          <p:cNvSpPr>
            <a:spLocks noGrp="1"/>
          </p:cNvSpPr>
          <p:nvPr>
            <p:ph type="title"/>
          </p:nvPr>
        </p:nvSpPr>
        <p:spPr>
          <a:xfrm>
            <a:off x="737851" y="771127"/>
            <a:ext cx="12880046" cy="964769"/>
          </a:xfrm>
        </p:spPr>
        <p:txBody>
          <a:bodyPr>
            <a:normAutofit/>
          </a:bodyPr>
          <a:lstStyle/>
          <a:p>
            <a:r>
              <a:rPr lang="en-GB" dirty="0">
                <a:solidFill>
                  <a:srgbClr val="002060"/>
                </a:solidFill>
              </a:rPr>
              <a:t>Exclusive Insurance Plan for Sophos MSPs </a:t>
            </a:r>
          </a:p>
        </p:txBody>
      </p:sp>
      <p:sp>
        <p:nvSpPr>
          <p:cNvPr id="58" name="Rectangle 57">
            <a:extLst>
              <a:ext uri="{FF2B5EF4-FFF2-40B4-BE49-F238E27FC236}">
                <a16:creationId xmlns:a16="http://schemas.microsoft.com/office/drawing/2014/main" id="{F0D793E6-AC4C-B446-AF1D-A0B6C5D76C50}"/>
              </a:ext>
            </a:extLst>
          </p:cNvPr>
          <p:cNvSpPr/>
          <p:nvPr/>
        </p:nvSpPr>
        <p:spPr>
          <a:xfrm>
            <a:off x="13449752" y="0"/>
            <a:ext cx="4833087" cy="10287000"/>
          </a:xfrm>
          <a:prstGeom prst="rect">
            <a:avLst/>
          </a:prstGeom>
          <a:solidFill>
            <a:srgbClr val="663AE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2"/>
          </a:p>
        </p:txBody>
      </p:sp>
      <p:sp>
        <p:nvSpPr>
          <p:cNvPr id="59" name="Insurance terms TextBox 14">
            <a:extLst>
              <a:ext uri="{FF2B5EF4-FFF2-40B4-BE49-F238E27FC236}">
                <a16:creationId xmlns:a16="http://schemas.microsoft.com/office/drawing/2014/main" id="{830FA9C3-421C-2B75-8D81-755162F4E3A0}"/>
              </a:ext>
            </a:extLst>
          </p:cNvPr>
          <p:cNvSpPr txBox="1"/>
          <p:nvPr/>
        </p:nvSpPr>
        <p:spPr>
          <a:xfrm>
            <a:off x="13865723" y="8799635"/>
            <a:ext cx="4160336" cy="738664"/>
          </a:xfrm>
          <a:prstGeom prst="rect">
            <a:avLst/>
          </a:prstGeom>
          <a:noFill/>
        </p:spPr>
        <p:txBody>
          <a:bodyPr wrap="square" rtlCol="0">
            <a:spAutoFit/>
          </a:bodyPr>
          <a:lstStyle/>
          <a:p>
            <a:pPr algn="just"/>
            <a:r>
              <a:rPr lang="en-US" sz="1050" b="0" i="1" dirty="0">
                <a:solidFill>
                  <a:schemeClr val="bg1"/>
                </a:solidFill>
                <a:effectLst/>
                <a:latin typeface="Calibri" panose="020F0502020204030204" pitchFamily="34" charset="0"/>
              </a:rPr>
              <a:t>Insurance offered by Cysurance, LLC. Delaware License </a:t>
            </a:r>
            <a:r>
              <a:rPr lang="en-US" sz="1050" b="0" i="0" dirty="0">
                <a:solidFill>
                  <a:schemeClr val="bg1"/>
                </a:solidFill>
                <a:effectLst/>
                <a:latin typeface="Calibri" panose="020F0502020204030204" pitchFamily="34" charset="0"/>
              </a:rPr>
              <a:t>3000712359</a:t>
            </a:r>
            <a:r>
              <a:rPr lang="en-US" sz="1050" b="0" i="1" dirty="0">
                <a:solidFill>
                  <a:schemeClr val="bg1"/>
                </a:solidFill>
                <a:effectLst/>
                <a:latin typeface="Calibri" panose="020F0502020204030204" pitchFamily="34" charset="0"/>
              </a:rPr>
              <a:t>. All products may not be available in all states. This communication contains product summaries only. Coverage is subject to the language of the policies as actually issued. </a:t>
            </a:r>
            <a:endParaRPr lang="en-US" sz="1050" dirty="0">
              <a:solidFill>
                <a:schemeClr val="bg1"/>
              </a:solidFill>
            </a:endParaRPr>
          </a:p>
        </p:txBody>
      </p:sp>
      <p:grpSp>
        <p:nvGrpSpPr>
          <p:cNvPr id="60" name="Group 59">
            <a:extLst>
              <a:ext uri="{FF2B5EF4-FFF2-40B4-BE49-F238E27FC236}">
                <a16:creationId xmlns:a16="http://schemas.microsoft.com/office/drawing/2014/main" id="{85077109-5DA2-D686-EB77-E652DEF42746}"/>
              </a:ext>
            </a:extLst>
          </p:cNvPr>
          <p:cNvGrpSpPr/>
          <p:nvPr/>
        </p:nvGrpSpPr>
        <p:grpSpPr>
          <a:xfrm>
            <a:off x="13961562" y="2455895"/>
            <a:ext cx="4080127" cy="5647596"/>
            <a:chOff x="6987284" y="1603472"/>
            <a:chExt cx="2720083" cy="3765064"/>
          </a:xfrm>
        </p:grpSpPr>
        <p:sp>
          <p:nvSpPr>
            <p:cNvPr id="61" name="Round Diagonal Corner Rectangle 12">
              <a:extLst>
                <a:ext uri="{FF2B5EF4-FFF2-40B4-BE49-F238E27FC236}">
                  <a16:creationId xmlns:a16="http://schemas.microsoft.com/office/drawing/2014/main" id="{ABE576F5-C3F0-48D9-2103-BD20C53402DD}"/>
                </a:ext>
              </a:extLst>
            </p:cNvPr>
            <p:cNvSpPr/>
            <p:nvPr/>
          </p:nvSpPr>
          <p:spPr>
            <a:xfrm>
              <a:off x="6987284" y="1603472"/>
              <a:ext cx="2709664" cy="3765064"/>
            </a:xfrm>
            <a:prstGeom prst="round2DiagRect">
              <a:avLst>
                <a:gd name="adj1" fmla="val 50000"/>
                <a:gd name="adj2" fmla="val 0"/>
              </a:avLst>
            </a:prstGeom>
            <a:solidFill>
              <a:srgbClr val="002060">
                <a:alpha val="75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2" name="TextBox 61">
              <a:extLst>
                <a:ext uri="{FF2B5EF4-FFF2-40B4-BE49-F238E27FC236}">
                  <a16:creationId xmlns:a16="http://schemas.microsoft.com/office/drawing/2014/main" id="{660B3008-27AD-77D7-EFBC-5610012A9D9C}"/>
                </a:ext>
              </a:extLst>
            </p:cNvPr>
            <p:cNvSpPr txBox="1"/>
            <p:nvPr/>
          </p:nvSpPr>
          <p:spPr>
            <a:xfrm>
              <a:off x="7168024" y="2385253"/>
              <a:ext cx="2539343" cy="2452509"/>
            </a:xfrm>
            <a:prstGeom prst="rect">
              <a:avLst/>
            </a:prstGeom>
            <a:noFill/>
          </p:spPr>
          <p:txBody>
            <a:bodyPr wrap="square" rtlCol="0">
              <a:spAutoFit/>
            </a:bodyPr>
            <a:lstStyle/>
            <a:p>
              <a:r>
                <a:rPr lang="en-US" sz="1601" b="1" spc="17" dirty="0">
                  <a:solidFill>
                    <a:schemeClr val="bg1"/>
                  </a:solidFill>
                  <a:latin typeface="Calibri" panose="020F0502020204030204" pitchFamily="34" charset="0"/>
                  <a:cs typeface="Calibri" panose="020F0502020204030204" pitchFamily="34" charset="0"/>
                </a:rPr>
                <a:t>Controls required for activation</a:t>
              </a:r>
              <a:r>
                <a:rPr lang="en-US" sz="1601" spc="17" dirty="0">
                  <a:solidFill>
                    <a:schemeClr val="bg1"/>
                  </a:solidFill>
                  <a:latin typeface="Calibri" panose="020F0502020204030204" pitchFamily="34" charset="0"/>
                  <a:cs typeface="Calibri" panose="020F0502020204030204" pitchFamily="34" charset="0"/>
                </a:rPr>
                <a:t>:</a:t>
              </a:r>
            </a:p>
            <a:p>
              <a:pPr>
                <a:lnSpc>
                  <a:spcPct val="150000"/>
                </a:lnSpc>
              </a:pPr>
              <a:endParaRPr lang="en-US" sz="500" b="1" dirty="0">
                <a:solidFill>
                  <a:schemeClr val="bg1"/>
                </a:solidFill>
                <a:latin typeface="Calibri" panose="020F0502020204030204" pitchFamily="34" charset="0"/>
                <a:cs typeface="Calibri" panose="020F0502020204030204" pitchFamily="34" charset="0"/>
              </a:endParaRPr>
            </a:p>
            <a:p>
              <a:pPr marL="235494" indent="-235494">
                <a:lnSpc>
                  <a:spcPct val="150000"/>
                </a:lnSpc>
                <a:buFont typeface="Wingdings" pitchFamily="2" charset="2"/>
                <a:buChar char="v"/>
              </a:pPr>
              <a:r>
                <a:rPr lang="en-GB" sz="1601" dirty="0">
                  <a:solidFill>
                    <a:schemeClr val="bg1"/>
                  </a:solidFill>
                  <a:latin typeface="Calibri Light" panose="020F0302020204030204" pitchFamily="34" charset="0"/>
                  <a:cs typeface="Calibri Light" panose="020F0302020204030204" pitchFamily="34" charset="0"/>
                </a:rPr>
                <a:t>Sophos MDR Active Subscription</a:t>
              </a:r>
            </a:p>
            <a:p>
              <a:pPr marL="285750" indent="-285750">
                <a:spcBef>
                  <a:spcPts val="400"/>
                </a:spcBef>
                <a:buFont typeface="Wingdings" panose="05000000000000000000" pitchFamily="2" charset="2"/>
                <a:buChar char="v"/>
              </a:pPr>
              <a:r>
                <a:rPr lang="en-US" sz="1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MFA on Email</a:t>
              </a:r>
            </a:p>
            <a:p>
              <a:pPr marL="285750" indent="-285750">
                <a:spcBef>
                  <a:spcPts val="400"/>
                </a:spcBef>
                <a:buFont typeface="Wingdings" panose="05000000000000000000" pitchFamily="2" charset="2"/>
                <a:buChar char="v"/>
              </a:pPr>
              <a:r>
                <a:rPr lang="en-US" sz="1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Privilege Access Management (PAM) for Multifactor Authentication (MFA) for Essential Services/Cloud Environments</a:t>
              </a:r>
            </a:p>
            <a:p>
              <a:pPr marL="285750" indent="-285750">
                <a:spcBef>
                  <a:spcPts val="400"/>
                </a:spcBef>
                <a:buFont typeface="Wingdings" panose="05000000000000000000" pitchFamily="2" charset="2"/>
                <a:buChar char="v"/>
              </a:pPr>
              <a:r>
                <a:rPr lang="en-US" sz="1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Documented Onboarding/Offboarding Credential Management </a:t>
              </a:r>
            </a:p>
            <a:p>
              <a:pPr marL="285750" indent="-285750">
                <a:spcBef>
                  <a:spcPts val="400"/>
                </a:spcBef>
                <a:buFont typeface="Wingdings" panose="05000000000000000000" pitchFamily="2" charset="2"/>
                <a:buChar char="v"/>
              </a:pPr>
              <a:r>
                <a:rPr lang="en-US" sz="1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Patch updates within 60 days of release</a:t>
              </a:r>
            </a:p>
            <a:p>
              <a:pPr marL="285750" indent="-285750">
                <a:spcBef>
                  <a:spcPts val="400"/>
                </a:spcBef>
                <a:buFont typeface="Wingdings" panose="05000000000000000000" pitchFamily="2" charset="2"/>
                <a:buChar char="v"/>
              </a:pPr>
              <a:r>
                <a:rPr lang="en-US" sz="1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Backups</a:t>
              </a:r>
            </a:p>
            <a:p>
              <a:pPr marL="285750" indent="-285750">
                <a:spcBef>
                  <a:spcPts val="400"/>
                </a:spcBef>
                <a:buFont typeface="Wingdings" panose="05000000000000000000" pitchFamily="2" charset="2"/>
                <a:buChar char="v"/>
              </a:pPr>
              <a:r>
                <a:rPr lang="en-US" sz="1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PII/PHI Encryption when applicable</a:t>
              </a:r>
            </a:p>
            <a:p>
              <a:pPr marL="235494" indent="-235494">
                <a:lnSpc>
                  <a:spcPct val="150000"/>
                </a:lnSpc>
                <a:buFont typeface="Wingdings" pitchFamily="2" charset="2"/>
                <a:buChar char="v"/>
              </a:pPr>
              <a:r>
                <a:rPr lang="en-GB" sz="1601" dirty="0">
                  <a:solidFill>
                    <a:schemeClr val="bg1"/>
                  </a:solidFill>
                  <a:latin typeface="Calibri Light" panose="020F0302020204030204" pitchFamily="34" charset="0"/>
                  <a:cs typeface="Calibri Light" panose="020F0302020204030204" pitchFamily="34" charset="0"/>
                </a:rPr>
                <a:t>All events verified through log data</a:t>
              </a:r>
            </a:p>
          </p:txBody>
        </p:sp>
      </p:grpSp>
      <p:grpSp>
        <p:nvGrpSpPr>
          <p:cNvPr id="63" name="Group 62">
            <a:extLst>
              <a:ext uri="{FF2B5EF4-FFF2-40B4-BE49-F238E27FC236}">
                <a16:creationId xmlns:a16="http://schemas.microsoft.com/office/drawing/2014/main" id="{5C646ED6-A53F-48B7-5DFC-8CDEF660BC3B}"/>
              </a:ext>
            </a:extLst>
          </p:cNvPr>
          <p:cNvGrpSpPr>
            <a:grpSpLocks noChangeAspect="1"/>
          </p:cNvGrpSpPr>
          <p:nvPr/>
        </p:nvGrpSpPr>
        <p:grpSpPr>
          <a:xfrm>
            <a:off x="14322913" y="108884"/>
            <a:ext cx="3479468" cy="2388122"/>
            <a:chOff x="6633699" y="11378"/>
            <a:chExt cx="3441700" cy="2362200"/>
          </a:xfrm>
        </p:grpSpPr>
        <p:pic>
          <p:nvPicPr>
            <p:cNvPr id="1024" name="Graphic 1023">
              <a:extLst>
                <a:ext uri="{FF2B5EF4-FFF2-40B4-BE49-F238E27FC236}">
                  <a16:creationId xmlns:a16="http://schemas.microsoft.com/office/drawing/2014/main" id="{A4BB77D6-6D0A-E7F8-D551-5ED5CFF4AC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3699" y="11378"/>
              <a:ext cx="3441700" cy="2362200"/>
            </a:xfrm>
            <a:prstGeom prst="rect">
              <a:avLst/>
            </a:prstGeom>
          </p:spPr>
        </p:pic>
        <p:pic>
          <p:nvPicPr>
            <p:cNvPr id="1025" name="Graphic 1024">
              <a:extLst>
                <a:ext uri="{FF2B5EF4-FFF2-40B4-BE49-F238E27FC236}">
                  <a16:creationId xmlns:a16="http://schemas.microsoft.com/office/drawing/2014/main" id="{A09A828B-3B7C-387E-8F0F-28050904C0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33699" y="11378"/>
              <a:ext cx="3441700" cy="2362200"/>
            </a:xfrm>
            <a:prstGeom prst="rect">
              <a:avLst/>
            </a:prstGeom>
          </p:spPr>
        </p:pic>
      </p:grpSp>
      <p:sp>
        <p:nvSpPr>
          <p:cNvPr id="1028" name="TextBox 1027">
            <a:extLst>
              <a:ext uri="{FF2B5EF4-FFF2-40B4-BE49-F238E27FC236}">
                <a16:creationId xmlns:a16="http://schemas.microsoft.com/office/drawing/2014/main" id="{181265DA-0E57-26ED-C4A6-63964A6A9095}"/>
              </a:ext>
            </a:extLst>
          </p:cNvPr>
          <p:cNvSpPr txBox="1"/>
          <p:nvPr/>
        </p:nvSpPr>
        <p:spPr>
          <a:xfrm>
            <a:off x="2309513" y="3749348"/>
            <a:ext cx="4833087" cy="3584058"/>
          </a:xfrm>
          <a:prstGeom prst="rect">
            <a:avLst/>
          </a:prstGeom>
          <a:noFill/>
        </p:spPr>
        <p:txBody>
          <a:bodyPr wrap="square" rtlCol="0">
            <a:spAutoFit/>
          </a:bodyPr>
          <a:lstStyle/>
          <a:p>
            <a:r>
              <a:rPr lang="en-US" sz="2000" b="1" dirty="0">
                <a:solidFill>
                  <a:schemeClr val="bg1"/>
                </a:solidFill>
                <a:latin typeface="Calibri Light" panose="020F0302020204030204" pitchFamily="34" charset="0"/>
                <a:cs typeface="Calibri Light" panose="020F0302020204030204" pitchFamily="34" charset="0"/>
              </a:rPr>
              <a:t>First Party Expense</a:t>
            </a:r>
          </a:p>
          <a:p>
            <a:pPr marL="235494" indent="-235494">
              <a:lnSpc>
                <a:spcPct val="150000"/>
              </a:lnSpc>
              <a:buFont typeface="Wingdings" pitchFamily="2" charset="2"/>
              <a:buChar char="v"/>
            </a:pPr>
            <a:r>
              <a:rPr lang="en-GB" sz="2000" dirty="0">
                <a:solidFill>
                  <a:schemeClr val="bg1"/>
                </a:solidFill>
                <a:latin typeface="Calibri Light" panose="020F0302020204030204" pitchFamily="34" charset="0"/>
                <a:cs typeface="Calibri Light" panose="020F0302020204030204" pitchFamily="34" charset="0"/>
              </a:rPr>
              <a:t>Business Interruption</a:t>
            </a:r>
          </a:p>
          <a:p>
            <a:pPr marL="235494" indent="-235494">
              <a:lnSpc>
                <a:spcPct val="150000"/>
              </a:lnSpc>
              <a:buFont typeface="Wingdings" pitchFamily="2" charset="2"/>
              <a:buChar char="v"/>
            </a:pPr>
            <a:r>
              <a:rPr lang="en-GB" sz="2000" dirty="0">
                <a:solidFill>
                  <a:schemeClr val="bg1"/>
                </a:solidFill>
                <a:latin typeface="Calibri Light" panose="020F0302020204030204" pitchFamily="34" charset="0"/>
                <a:cs typeface="Calibri Light" panose="020F0302020204030204" pitchFamily="34" charset="0"/>
              </a:rPr>
              <a:t>Business Email Compromise (BEC)</a:t>
            </a:r>
          </a:p>
          <a:p>
            <a:pPr marL="235494" indent="-235494">
              <a:lnSpc>
                <a:spcPct val="150000"/>
              </a:lnSpc>
              <a:buFont typeface="Wingdings" pitchFamily="2" charset="2"/>
              <a:buChar char="v"/>
            </a:pPr>
            <a:r>
              <a:rPr lang="en-GB" sz="2000" dirty="0">
                <a:solidFill>
                  <a:schemeClr val="bg1"/>
                </a:solidFill>
                <a:latin typeface="Calibri Light" panose="020F0302020204030204" pitchFamily="34" charset="0"/>
                <a:cs typeface="Calibri Light" panose="020F0302020204030204" pitchFamily="34" charset="0"/>
              </a:rPr>
              <a:t>Digital Asset Destruction</a:t>
            </a:r>
          </a:p>
          <a:p>
            <a:pPr marL="235494" indent="-235494">
              <a:lnSpc>
                <a:spcPct val="150000"/>
              </a:lnSpc>
              <a:buFont typeface="Wingdings" pitchFamily="2" charset="2"/>
              <a:buChar char="v"/>
            </a:pPr>
            <a:r>
              <a:rPr lang="en-GB" sz="2000" dirty="0">
                <a:solidFill>
                  <a:schemeClr val="bg1"/>
                </a:solidFill>
                <a:latin typeface="Calibri Light" panose="020F0302020204030204" pitchFamily="34" charset="0"/>
                <a:cs typeface="Calibri Light" panose="020F0302020204030204" pitchFamily="34" charset="0"/>
              </a:rPr>
              <a:t>Reputational Income Loss </a:t>
            </a:r>
          </a:p>
          <a:p>
            <a:pPr marL="235494" indent="-235494">
              <a:lnSpc>
                <a:spcPct val="150000"/>
              </a:lnSpc>
              <a:buFont typeface="Wingdings" pitchFamily="2" charset="2"/>
              <a:buChar char="v"/>
            </a:pPr>
            <a:r>
              <a:rPr lang="en-GB" sz="2000" dirty="0">
                <a:solidFill>
                  <a:schemeClr val="bg1"/>
                </a:solidFill>
                <a:latin typeface="Calibri Light" panose="020F0302020204030204" pitchFamily="34" charset="0"/>
                <a:cs typeface="Calibri Light" panose="020F0302020204030204" pitchFamily="34" charset="0"/>
              </a:rPr>
              <a:t>Cyber Extortion</a:t>
            </a:r>
          </a:p>
          <a:p>
            <a:pPr marL="235494" indent="-235494">
              <a:lnSpc>
                <a:spcPct val="150000"/>
              </a:lnSpc>
              <a:buFont typeface="Wingdings" pitchFamily="2" charset="2"/>
              <a:buChar char="v"/>
            </a:pPr>
            <a:r>
              <a:rPr lang="en-GB" sz="2000" dirty="0">
                <a:solidFill>
                  <a:schemeClr val="bg1"/>
                </a:solidFill>
                <a:latin typeface="Calibri Light" panose="020F0302020204030204" pitchFamily="34" charset="0"/>
                <a:cs typeface="Calibri Light" panose="020F0302020204030204" pitchFamily="34" charset="0"/>
              </a:rPr>
              <a:t>Incident Response Expenses</a:t>
            </a:r>
          </a:p>
          <a:p>
            <a:pPr marL="235494" indent="-235494">
              <a:lnSpc>
                <a:spcPct val="150000"/>
              </a:lnSpc>
              <a:buFont typeface="Wingdings" pitchFamily="2" charset="2"/>
              <a:buChar char="v"/>
            </a:pPr>
            <a:r>
              <a:rPr lang="en-GB" sz="2000" dirty="0">
                <a:solidFill>
                  <a:schemeClr val="bg1"/>
                </a:solidFill>
                <a:latin typeface="Calibri Light" panose="020F0302020204030204" pitchFamily="34" charset="0"/>
                <a:cs typeface="Calibri Light" panose="020F0302020204030204" pitchFamily="34" charset="0"/>
              </a:rPr>
              <a:t>Funds Loss (Social Engineering)</a:t>
            </a:r>
          </a:p>
        </p:txBody>
      </p:sp>
      <p:sp>
        <p:nvSpPr>
          <p:cNvPr id="1029" name="TextBox 1028">
            <a:extLst>
              <a:ext uri="{FF2B5EF4-FFF2-40B4-BE49-F238E27FC236}">
                <a16:creationId xmlns:a16="http://schemas.microsoft.com/office/drawing/2014/main" id="{6D9D5BEF-BA43-CCAE-3C86-96157BB230B0}"/>
              </a:ext>
            </a:extLst>
          </p:cNvPr>
          <p:cNvSpPr txBox="1"/>
          <p:nvPr/>
        </p:nvSpPr>
        <p:spPr>
          <a:xfrm>
            <a:off x="6763658" y="3783726"/>
            <a:ext cx="6249277" cy="2660728"/>
          </a:xfrm>
          <a:prstGeom prst="rect">
            <a:avLst/>
          </a:prstGeom>
          <a:noFill/>
        </p:spPr>
        <p:txBody>
          <a:bodyPr wrap="square" rtlCol="0">
            <a:spAutoFit/>
          </a:bodyPr>
          <a:lstStyle/>
          <a:p>
            <a:r>
              <a:rPr lang="en-GB" sz="2000" b="1" dirty="0">
                <a:solidFill>
                  <a:schemeClr val="bg1"/>
                </a:solidFill>
                <a:latin typeface="Calibri Light" panose="020F0302020204030204" pitchFamily="34" charset="0"/>
                <a:cs typeface="Calibri Light" panose="020F0302020204030204" pitchFamily="34" charset="0"/>
              </a:rPr>
              <a:t>Third Party Expense</a:t>
            </a:r>
            <a:endParaRPr lang="en-GB" sz="2000" dirty="0">
              <a:solidFill>
                <a:schemeClr val="bg1"/>
              </a:solidFill>
              <a:latin typeface="Calibri Light" panose="020F0302020204030204" pitchFamily="34" charset="0"/>
              <a:cs typeface="Calibri Light" panose="020F0302020204030204" pitchFamily="34" charset="0"/>
            </a:endParaRPr>
          </a:p>
          <a:p>
            <a:pPr marL="235494" indent="-235494">
              <a:lnSpc>
                <a:spcPct val="150000"/>
              </a:lnSpc>
              <a:buFont typeface="Wingdings" pitchFamily="2" charset="2"/>
              <a:buChar char="v"/>
            </a:pPr>
            <a:r>
              <a:rPr lang="en-GB" sz="2000" dirty="0">
                <a:solidFill>
                  <a:schemeClr val="bg1"/>
                </a:solidFill>
                <a:latin typeface="Calibri Light" panose="020F0302020204030204" pitchFamily="34" charset="0"/>
                <a:cs typeface="Calibri Light" panose="020F0302020204030204" pitchFamily="34" charset="0"/>
              </a:rPr>
              <a:t>Contingent Business Interruption</a:t>
            </a:r>
          </a:p>
          <a:p>
            <a:pPr marL="235494" indent="-235494">
              <a:lnSpc>
                <a:spcPct val="150000"/>
              </a:lnSpc>
              <a:buFont typeface="Wingdings" pitchFamily="2" charset="2"/>
              <a:buChar char="v"/>
            </a:pPr>
            <a:r>
              <a:rPr lang="en-GB" sz="2000" dirty="0">
                <a:solidFill>
                  <a:schemeClr val="bg1"/>
                </a:solidFill>
                <a:latin typeface="Calibri Light" panose="020F0302020204030204" pitchFamily="34" charset="0"/>
                <a:cs typeface="Calibri Light" panose="020F0302020204030204" pitchFamily="34" charset="0"/>
              </a:rPr>
              <a:t>Security and Privacy Liability</a:t>
            </a:r>
          </a:p>
          <a:p>
            <a:pPr marL="235494" indent="-235494">
              <a:lnSpc>
                <a:spcPct val="150000"/>
              </a:lnSpc>
              <a:buFont typeface="Wingdings" pitchFamily="2" charset="2"/>
              <a:buChar char="v"/>
            </a:pPr>
            <a:r>
              <a:rPr lang="en-GB" sz="2000" dirty="0">
                <a:solidFill>
                  <a:schemeClr val="bg1"/>
                </a:solidFill>
                <a:latin typeface="Calibri Light" panose="020F0302020204030204" pitchFamily="34" charset="0"/>
                <a:cs typeface="Calibri Light" panose="020F0302020204030204" pitchFamily="34" charset="0"/>
              </a:rPr>
              <a:t>Regulatory Defense and Penalties</a:t>
            </a:r>
          </a:p>
          <a:p>
            <a:pPr marL="235494" indent="-235494">
              <a:lnSpc>
                <a:spcPct val="150000"/>
              </a:lnSpc>
              <a:buFont typeface="Wingdings" pitchFamily="2" charset="2"/>
              <a:buChar char="v"/>
            </a:pPr>
            <a:r>
              <a:rPr lang="en-GB" sz="2000" dirty="0">
                <a:solidFill>
                  <a:schemeClr val="bg1"/>
                </a:solidFill>
                <a:latin typeface="Calibri Light" panose="020F0302020204030204" pitchFamily="34" charset="0"/>
                <a:cs typeface="Calibri Light" panose="020F0302020204030204" pitchFamily="34" charset="0"/>
              </a:rPr>
              <a:t>Multimedia Liability</a:t>
            </a:r>
          </a:p>
          <a:p>
            <a:pPr marL="235494" indent="-235494">
              <a:lnSpc>
                <a:spcPct val="150000"/>
              </a:lnSpc>
              <a:buFont typeface="Wingdings" pitchFamily="2" charset="2"/>
              <a:buChar char="v"/>
            </a:pPr>
            <a:r>
              <a:rPr lang="en-GB" sz="2000" dirty="0">
                <a:solidFill>
                  <a:schemeClr val="bg1"/>
                </a:solidFill>
                <a:latin typeface="Calibri Light" panose="020F0302020204030204" pitchFamily="34" charset="0"/>
                <a:cs typeface="Calibri Light" panose="020F0302020204030204" pitchFamily="34" charset="0"/>
              </a:rPr>
              <a:t>PCI Fines and Expenses</a:t>
            </a:r>
          </a:p>
        </p:txBody>
      </p:sp>
      <p:sp>
        <p:nvSpPr>
          <p:cNvPr id="1030" name="Content Placeholder 3">
            <a:extLst>
              <a:ext uri="{FF2B5EF4-FFF2-40B4-BE49-F238E27FC236}">
                <a16:creationId xmlns:a16="http://schemas.microsoft.com/office/drawing/2014/main" id="{B428E16A-B241-2F9E-30B9-B43FF1019B72}"/>
              </a:ext>
            </a:extLst>
          </p:cNvPr>
          <p:cNvSpPr>
            <a:spLocks noGrp="1"/>
          </p:cNvSpPr>
          <p:nvPr>
            <p:ph idx="13"/>
          </p:nvPr>
        </p:nvSpPr>
        <p:spPr>
          <a:xfrm>
            <a:off x="867103" y="1886771"/>
            <a:ext cx="11745311" cy="1842368"/>
          </a:xfrm>
        </p:spPr>
        <p:txBody>
          <a:bodyPr>
            <a:noAutofit/>
          </a:bodyPr>
          <a:lstStyle/>
          <a:p>
            <a:pPr marL="0" marR="183330" indent="0">
              <a:lnSpc>
                <a:spcPct val="100000"/>
              </a:lnSpc>
              <a:buNone/>
            </a:pPr>
            <a:r>
              <a:rPr lang="en-GB" sz="2800" dirty="0">
                <a:solidFill>
                  <a:schemeClr val="tx2"/>
                </a:solidFill>
                <a:latin typeface="Calibri Light" panose="020F0302020204030204" pitchFamily="34" charset="0"/>
                <a:cs typeface="Calibri Light" panose="020F0302020204030204" pitchFamily="34" charset="0"/>
              </a:rPr>
              <a:t>MSPs with up to $25M annual revenue using the Sophos MDR service and that have Cysurance’s requisite security controls in place </a:t>
            </a:r>
            <a:r>
              <a:rPr lang="en-GB" sz="2800" b="1" dirty="0">
                <a:solidFill>
                  <a:schemeClr val="tx2"/>
                </a:solidFill>
                <a:latin typeface="Calibri Light" panose="020F0302020204030204" pitchFamily="34" charset="0"/>
                <a:cs typeface="Calibri Light" panose="020F0302020204030204" pitchFamily="34" charset="0"/>
              </a:rPr>
              <a:t>automatically qualify </a:t>
            </a:r>
            <a:r>
              <a:rPr lang="en-GB" sz="2800" dirty="0">
                <a:solidFill>
                  <a:schemeClr val="tx2"/>
                </a:solidFill>
                <a:latin typeface="Calibri Light" panose="020F0302020204030204" pitchFamily="34" charset="0"/>
                <a:cs typeface="Calibri Light" panose="020F0302020204030204" pitchFamily="34" charset="0"/>
              </a:rPr>
              <a:t>for the Cysurance Certification and Certified Cyber Insurance programs.</a:t>
            </a:r>
          </a:p>
          <a:p>
            <a:pPr marL="11907" indent="0">
              <a:buNone/>
            </a:pPr>
            <a:endParaRPr lang="en-GB" sz="1800" dirty="0">
              <a:solidFill>
                <a:schemeClr val="tx2"/>
              </a:solidFill>
              <a:latin typeface="Calibri Light" panose="020F0302020204030204" pitchFamily="34" charset="0"/>
              <a:cs typeface="Calibri Light" panose="020F0302020204030204" pitchFamily="34" charset="0"/>
            </a:endParaRPr>
          </a:p>
        </p:txBody>
      </p:sp>
      <p:sp>
        <p:nvSpPr>
          <p:cNvPr id="2" name="Content Placeholder 3">
            <a:extLst>
              <a:ext uri="{FF2B5EF4-FFF2-40B4-BE49-F238E27FC236}">
                <a16:creationId xmlns:a16="http://schemas.microsoft.com/office/drawing/2014/main" id="{FD7806FD-02DB-076B-BFF7-DD4FBBDFFCEB}"/>
              </a:ext>
            </a:extLst>
          </p:cNvPr>
          <p:cNvSpPr txBox="1">
            <a:spLocks/>
          </p:cNvSpPr>
          <p:nvPr/>
        </p:nvSpPr>
        <p:spPr>
          <a:xfrm>
            <a:off x="802763" y="7865425"/>
            <a:ext cx="12077369" cy="619223"/>
          </a:xfrm>
          <a:prstGeom prst="rect">
            <a:avLst/>
          </a:prstGeom>
          <a:noFill/>
        </p:spPr>
        <p:txBody>
          <a:bodyPr vert="horz" lIns="137160" tIns="68580" rIns="137160" bIns="68580" rtlCol="0">
            <a:noAutofit/>
          </a:bodyPr>
          <a:lstStyle>
            <a:lvl1pPr marL="290513" indent="-282575" algn="l" defTabSz="914400" rtl="0" eaLnBrk="1" latinLnBrk="0" hangingPunct="1">
              <a:lnSpc>
                <a:spcPct val="90000"/>
              </a:lnSpc>
              <a:spcBef>
                <a:spcPts val="1000"/>
              </a:spcBef>
              <a:spcAft>
                <a:spcPts val="200"/>
              </a:spcAft>
              <a:buClr>
                <a:srgbClr val="004FB5"/>
              </a:buClr>
              <a:buSzPct val="90000"/>
              <a:buFontTx/>
              <a:buBlip>
                <a:blip r:embed="rId7">
                  <a:extLst>
                    <a:ext uri="{96DAC541-7B7A-43D3-8B79-37D633B846F1}">
                      <asvg:svgBlip xmlns:asvg="http://schemas.microsoft.com/office/drawing/2016/SVG/main" r:embed="rId8"/>
                    </a:ext>
                  </a:extLst>
                </a:blip>
              </a:buBlip>
              <a:tabLst/>
              <a:defRPr sz="2400" b="0" i="0" kern="1200" spc="-20" baseline="0">
                <a:solidFill>
                  <a:schemeClr val="tx1"/>
                </a:solidFill>
                <a:latin typeface="Calibri" panose="020F0502020204030204" pitchFamily="34" charset="0"/>
                <a:ea typeface="+mn-ea"/>
                <a:cs typeface="Calibri" panose="020F0502020204030204" pitchFamily="34" charset="0"/>
              </a:defRPr>
            </a:lvl1pPr>
            <a:lvl2pPr marL="635000" indent="-233363" algn="l" defTabSz="914400" rtl="0" eaLnBrk="1" latinLnBrk="0" hangingPunct="1">
              <a:lnSpc>
                <a:spcPct val="90000"/>
              </a:lnSpc>
              <a:spcBef>
                <a:spcPts val="500"/>
              </a:spcBef>
              <a:spcAft>
                <a:spcPts val="200"/>
              </a:spcAft>
              <a:buClr>
                <a:srgbClr val="004FB5"/>
              </a:buClr>
              <a:buSzPct val="100000"/>
              <a:buFontTx/>
              <a:buBlip>
                <a:blip r:embed="rId9">
                  <a:extLst>
                    <a:ext uri="{96DAC541-7B7A-43D3-8B79-37D633B846F1}">
                      <asvg:svgBlip xmlns:asvg="http://schemas.microsoft.com/office/drawing/2016/SVG/main" r:embed="rId10"/>
                    </a:ext>
                  </a:extLst>
                </a:blip>
              </a:buBlip>
              <a:tabLst/>
              <a:defRPr sz="2000" b="0" i="0" kern="1200" spc="-20" baseline="0">
                <a:solidFill>
                  <a:schemeClr val="tx1"/>
                </a:solidFill>
                <a:latin typeface="Calibri" panose="020F0502020204030204" pitchFamily="34" charset="0"/>
                <a:ea typeface="+mn-ea"/>
                <a:cs typeface="Calibri" panose="020F0502020204030204" pitchFamily="34" charset="0"/>
              </a:defRPr>
            </a:lvl2pPr>
            <a:lvl3pPr marL="1031875" indent="-228600" algn="l" defTabSz="914400" rtl="0" eaLnBrk="1" latinLnBrk="0" hangingPunct="1">
              <a:lnSpc>
                <a:spcPct val="90000"/>
              </a:lnSpc>
              <a:spcBef>
                <a:spcPts val="500"/>
              </a:spcBef>
              <a:spcAft>
                <a:spcPts val="200"/>
              </a:spcAft>
              <a:buClr>
                <a:srgbClr val="004FB5"/>
              </a:buClr>
              <a:buSzPct val="100000"/>
              <a:buFontTx/>
              <a:buBlip>
                <a:blip r:embed="rId11">
                  <a:extLst>
                    <a:ext uri="{96DAC541-7B7A-43D3-8B79-37D633B846F1}">
                      <asvg:svgBlip xmlns:asvg="http://schemas.microsoft.com/office/drawing/2016/SVG/main" r:embed="rId12"/>
                    </a:ext>
                  </a:extLst>
                </a:blip>
              </a:buBlip>
              <a:tabLst/>
              <a:defRPr sz="1800" b="0" i="0" kern="1200" spc="-20" baseline="0">
                <a:solidFill>
                  <a:schemeClr val="tx1"/>
                </a:solidFill>
                <a:latin typeface="Calibri" panose="020F0502020204030204" pitchFamily="34" charset="0"/>
                <a:ea typeface="+mn-ea"/>
                <a:cs typeface="Calibri" panose="020F0502020204030204" pitchFamily="34" charset="0"/>
              </a:defRPr>
            </a:lvl3pPr>
            <a:lvl4pPr marL="1379538" indent="-228600" algn="l" defTabSz="914400" rtl="0" eaLnBrk="1" latinLnBrk="0" hangingPunct="1">
              <a:lnSpc>
                <a:spcPct val="90000"/>
              </a:lnSpc>
              <a:spcBef>
                <a:spcPts val="500"/>
              </a:spcBef>
              <a:spcAft>
                <a:spcPts val="200"/>
              </a:spcAft>
              <a:buClr>
                <a:srgbClr val="004FB5"/>
              </a:buClr>
              <a:buSzPct val="100000"/>
              <a:buFontTx/>
              <a:buBlip>
                <a:blip r:embed="rId13">
                  <a:extLst>
                    <a:ext uri="{96DAC541-7B7A-43D3-8B79-37D633B846F1}">
                      <asvg:svgBlip xmlns:asvg="http://schemas.microsoft.com/office/drawing/2016/SVG/main" r:embed="rId14"/>
                    </a:ext>
                  </a:extLst>
                </a:blip>
              </a:buBlip>
              <a:tabLst/>
              <a:defRPr sz="1600" b="0" i="0" kern="1200" spc="-20" baseline="0">
                <a:solidFill>
                  <a:schemeClr val="tx1"/>
                </a:solidFill>
                <a:latin typeface="Calibri" panose="020F0502020204030204" pitchFamily="34" charset="0"/>
                <a:ea typeface="+mn-ea"/>
                <a:cs typeface="Calibri" panose="020F0502020204030204" pitchFamily="34" charset="0"/>
              </a:defRPr>
            </a:lvl4pPr>
            <a:lvl5pPr marL="1662113" indent="-173038" algn="l" defTabSz="914400" rtl="0" eaLnBrk="1" latinLnBrk="0" hangingPunct="1">
              <a:lnSpc>
                <a:spcPct val="90000"/>
              </a:lnSpc>
              <a:spcBef>
                <a:spcPts val="500"/>
              </a:spcBef>
              <a:spcAft>
                <a:spcPts val="200"/>
              </a:spcAft>
              <a:buClr>
                <a:srgbClr val="004FB5"/>
              </a:buClr>
              <a:buSzPct val="100000"/>
              <a:buFontTx/>
              <a:buBlip>
                <a:blip r:embed="rId7">
                  <a:extLst>
                    <a:ext uri="{96DAC541-7B7A-43D3-8B79-37D633B846F1}">
                      <asvg:svgBlip xmlns:asvg="http://schemas.microsoft.com/office/drawing/2016/SVG/main" r:embed="rId8"/>
                    </a:ext>
                  </a:extLst>
                </a:blip>
              </a:buBlip>
              <a:tabLst/>
              <a:defRPr sz="1400" b="0" i="0" kern="1200" spc="-20" baseline="0">
                <a:solidFill>
                  <a:schemeClr val="tx1"/>
                </a:solidFill>
                <a:latin typeface="Calibri" panose="020F0502020204030204" pitchFamily="34" charset="0"/>
                <a:ea typeface="+mn-ea"/>
                <a:cs typeface="Calibri" panose="020F0502020204030204" pitchFamily="34" charset="0"/>
              </a:defRPr>
            </a:lvl5pPr>
            <a:lvl6pPr marL="1946275" marR="0" indent="-169863" algn="l" defTabSz="914400" rtl="0" eaLnBrk="1" fontAlgn="auto" latinLnBrk="0" hangingPunct="1">
              <a:lnSpc>
                <a:spcPct val="90000"/>
              </a:lnSpc>
              <a:spcBef>
                <a:spcPts val="500"/>
              </a:spcBef>
              <a:spcAft>
                <a:spcPts val="200"/>
              </a:spcAft>
              <a:buClr>
                <a:srgbClr val="004FB5"/>
              </a:buClr>
              <a:buSzTx/>
              <a:buFontTx/>
              <a:buBlip>
                <a:blip r:embed="rId9">
                  <a:extLst>
                    <a:ext uri="{96DAC541-7B7A-43D3-8B79-37D633B846F1}">
                      <asvg:svgBlip xmlns:asvg="http://schemas.microsoft.com/office/drawing/2016/SVG/main" r:embed="rId10"/>
                    </a:ext>
                  </a:extLst>
                </a:blip>
              </a:buBlip>
              <a:tabLst/>
              <a:defRPr sz="1400" b="0" i="0" kern="1200">
                <a:solidFill>
                  <a:schemeClr val="tx1"/>
                </a:solidFill>
                <a:latin typeface="Calibri" panose="020F0502020204030204" pitchFamily="34" charset="0"/>
                <a:ea typeface="+mn-ea"/>
                <a:cs typeface="Calibri" panose="020F0502020204030204" pitchFamily="34" charset="0"/>
              </a:defRPr>
            </a:lvl6pPr>
            <a:lvl7pPr marL="1546225" indent="-171450" algn="l" defTabSz="914400" rtl="0" eaLnBrk="1" latinLnBrk="0" hangingPunct="1">
              <a:lnSpc>
                <a:spcPct val="90000"/>
              </a:lnSpc>
              <a:spcBef>
                <a:spcPts val="500"/>
              </a:spcBef>
              <a:buFont typeface="Calibri" panose="020B0604020202020204" pitchFamily="34" charset="0"/>
              <a:buNone/>
              <a:tabLst/>
              <a:defRPr sz="1200" b="0" i="0" kern="1200">
                <a:solidFill>
                  <a:schemeClr val="tx1"/>
                </a:solidFill>
                <a:latin typeface="Calibri" pitchFamily="2" charset="0"/>
                <a:ea typeface="+mn-ea"/>
                <a:cs typeface="+mn-cs"/>
              </a:defRPr>
            </a:lvl7pPr>
            <a:lvl8pPr marL="34290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9pPr>
          </a:lstStyle>
          <a:p>
            <a:pPr marL="11907" marR="183330" indent="0" algn="ctr">
              <a:buNone/>
            </a:pPr>
            <a:r>
              <a:rPr lang="en-GB" sz="2800" spc="-30" dirty="0">
                <a:solidFill>
                  <a:schemeClr val="tx2"/>
                </a:solidFill>
                <a:latin typeface="Calibri Light" panose="020F0302020204030204" pitchFamily="34" charset="0"/>
                <a:cs typeface="Calibri Light" panose="020F0302020204030204" pitchFamily="34" charset="0"/>
              </a:rPr>
              <a:t>Learn more and apply: </a:t>
            </a:r>
            <a:r>
              <a:rPr lang="en-GB" sz="2800" b="1" spc="-30" dirty="0">
                <a:solidFill>
                  <a:srgbClr val="932CF9"/>
                </a:solidFill>
                <a:latin typeface="Calibri Light" panose="020F0302020204030204" pitchFamily="34" charset="0"/>
                <a:cs typeface="Calibri Light" panose="020F0302020204030204" pitchFamily="34" charset="0"/>
              </a:rPr>
              <a:t>https://enroll.c</a:t>
            </a:r>
            <a:r>
              <a:rPr lang="en-GB" sz="2800" b="1" dirty="0">
                <a:solidFill>
                  <a:srgbClr val="932CF9"/>
                </a:solidFill>
                <a:latin typeface="Calibri Light" panose="020F0302020204030204" pitchFamily="34" charset="0"/>
                <a:cs typeface="Calibri Light" panose="020F0302020204030204" pitchFamily="34" charset="0"/>
              </a:rPr>
              <a:t>ysurance.com/sophos</a:t>
            </a:r>
          </a:p>
        </p:txBody>
      </p:sp>
      <p:sp>
        <p:nvSpPr>
          <p:cNvPr id="7" name="Content Placeholder 3">
            <a:extLst>
              <a:ext uri="{FF2B5EF4-FFF2-40B4-BE49-F238E27FC236}">
                <a16:creationId xmlns:a16="http://schemas.microsoft.com/office/drawing/2014/main" id="{A31C3261-9874-A2E0-2BD5-AA511305C597}"/>
              </a:ext>
            </a:extLst>
          </p:cNvPr>
          <p:cNvSpPr txBox="1">
            <a:spLocks/>
          </p:cNvSpPr>
          <p:nvPr/>
        </p:nvSpPr>
        <p:spPr>
          <a:xfrm>
            <a:off x="777388" y="8535171"/>
            <a:ext cx="12077369" cy="810325"/>
          </a:xfrm>
          <a:prstGeom prst="rect">
            <a:avLst/>
          </a:prstGeom>
          <a:noFill/>
        </p:spPr>
        <p:txBody>
          <a:bodyPr vert="horz" lIns="137160" tIns="68580" rIns="137160" bIns="68580" rtlCol="0">
            <a:noAutofit/>
          </a:bodyPr>
          <a:lstStyle>
            <a:lvl1pPr marL="290513" indent="-282575" algn="l" defTabSz="914400" rtl="0" eaLnBrk="1" latinLnBrk="0" hangingPunct="1">
              <a:lnSpc>
                <a:spcPct val="90000"/>
              </a:lnSpc>
              <a:spcBef>
                <a:spcPts val="1000"/>
              </a:spcBef>
              <a:spcAft>
                <a:spcPts val="200"/>
              </a:spcAft>
              <a:buClr>
                <a:srgbClr val="004FB5"/>
              </a:buClr>
              <a:buSzPct val="90000"/>
              <a:buFontTx/>
              <a:buBlip>
                <a:blip r:embed="rId7">
                  <a:extLst>
                    <a:ext uri="{96DAC541-7B7A-43D3-8B79-37D633B846F1}">
                      <asvg:svgBlip xmlns:asvg="http://schemas.microsoft.com/office/drawing/2016/SVG/main" r:embed="rId8"/>
                    </a:ext>
                  </a:extLst>
                </a:blip>
              </a:buBlip>
              <a:tabLst/>
              <a:defRPr sz="2400" b="0" i="0" kern="1200" spc="-20" baseline="0">
                <a:solidFill>
                  <a:schemeClr val="tx1"/>
                </a:solidFill>
                <a:latin typeface="Calibri" panose="020F0502020204030204" pitchFamily="34" charset="0"/>
                <a:ea typeface="+mn-ea"/>
                <a:cs typeface="Calibri" panose="020F0502020204030204" pitchFamily="34" charset="0"/>
              </a:defRPr>
            </a:lvl1pPr>
            <a:lvl2pPr marL="635000" indent="-233363" algn="l" defTabSz="914400" rtl="0" eaLnBrk="1" latinLnBrk="0" hangingPunct="1">
              <a:lnSpc>
                <a:spcPct val="90000"/>
              </a:lnSpc>
              <a:spcBef>
                <a:spcPts val="500"/>
              </a:spcBef>
              <a:spcAft>
                <a:spcPts val="200"/>
              </a:spcAft>
              <a:buClr>
                <a:srgbClr val="004FB5"/>
              </a:buClr>
              <a:buSzPct val="100000"/>
              <a:buFontTx/>
              <a:buBlip>
                <a:blip r:embed="rId9">
                  <a:extLst>
                    <a:ext uri="{96DAC541-7B7A-43D3-8B79-37D633B846F1}">
                      <asvg:svgBlip xmlns:asvg="http://schemas.microsoft.com/office/drawing/2016/SVG/main" r:embed="rId10"/>
                    </a:ext>
                  </a:extLst>
                </a:blip>
              </a:buBlip>
              <a:tabLst/>
              <a:defRPr sz="2000" b="0" i="0" kern="1200" spc="-20" baseline="0">
                <a:solidFill>
                  <a:schemeClr val="tx1"/>
                </a:solidFill>
                <a:latin typeface="Calibri" panose="020F0502020204030204" pitchFamily="34" charset="0"/>
                <a:ea typeface="+mn-ea"/>
                <a:cs typeface="Calibri" panose="020F0502020204030204" pitchFamily="34" charset="0"/>
              </a:defRPr>
            </a:lvl2pPr>
            <a:lvl3pPr marL="1031875" indent="-228600" algn="l" defTabSz="914400" rtl="0" eaLnBrk="1" latinLnBrk="0" hangingPunct="1">
              <a:lnSpc>
                <a:spcPct val="90000"/>
              </a:lnSpc>
              <a:spcBef>
                <a:spcPts val="500"/>
              </a:spcBef>
              <a:spcAft>
                <a:spcPts val="200"/>
              </a:spcAft>
              <a:buClr>
                <a:srgbClr val="004FB5"/>
              </a:buClr>
              <a:buSzPct val="100000"/>
              <a:buFontTx/>
              <a:buBlip>
                <a:blip r:embed="rId11">
                  <a:extLst>
                    <a:ext uri="{96DAC541-7B7A-43D3-8B79-37D633B846F1}">
                      <asvg:svgBlip xmlns:asvg="http://schemas.microsoft.com/office/drawing/2016/SVG/main" r:embed="rId12"/>
                    </a:ext>
                  </a:extLst>
                </a:blip>
              </a:buBlip>
              <a:tabLst/>
              <a:defRPr sz="1800" b="0" i="0" kern="1200" spc="-20" baseline="0">
                <a:solidFill>
                  <a:schemeClr val="tx1"/>
                </a:solidFill>
                <a:latin typeface="Calibri" panose="020F0502020204030204" pitchFamily="34" charset="0"/>
                <a:ea typeface="+mn-ea"/>
                <a:cs typeface="Calibri" panose="020F0502020204030204" pitchFamily="34" charset="0"/>
              </a:defRPr>
            </a:lvl3pPr>
            <a:lvl4pPr marL="1379538" indent="-228600" algn="l" defTabSz="914400" rtl="0" eaLnBrk="1" latinLnBrk="0" hangingPunct="1">
              <a:lnSpc>
                <a:spcPct val="90000"/>
              </a:lnSpc>
              <a:spcBef>
                <a:spcPts val="500"/>
              </a:spcBef>
              <a:spcAft>
                <a:spcPts val="200"/>
              </a:spcAft>
              <a:buClr>
                <a:srgbClr val="004FB5"/>
              </a:buClr>
              <a:buSzPct val="100000"/>
              <a:buFontTx/>
              <a:buBlip>
                <a:blip r:embed="rId13">
                  <a:extLst>
                    <a:ext uri="{96DAC541-7B7A-43D3-8B79-37D633B846F1}">
                      <asvg:svgBlip xmlns:asvg="http://schemas.microsoft.com/office/drawing/2016/SVG/main" r:embed="rId14"/>
                    </a:ext>
                  </a:extLst>
                </a:blip>
              </a:buBlip>
              <a:tabLst/>
              <a:defRPr sz="1600" b="0" i="0" kern="1200" spc="-20" baseline="0">
                <a:solidFill>
                  <a:schemeClr val="tx1"/>
                </a:solidFill>
                <a:latin typeface="Calibri" panose="020F0502020204030204" pitchFamily="34" charset="0"/>
                <a:ea typeface="+mn-ea"/>
                <a:cs typeface="Calibri" panose="020F0502020204030204" pitchFamily="34" charset="0"/>
              </a:defRPr>
            </a:lvl4pPr>
            <a:lvl5pPr marL="1662113" indent="-173038" algn="l" defTabSz="914400" rtl="0" eaLnBrk="1" latinLnBrk="0" hangingPunct="1">
              <a:lnSpc>
                <a:spcPct val="90000"/>
              </a:lnSpc>
              <a:spcBef>
                <a:spcPts val="500"/>
              </a:spcBef>
              <a:spcAft>
                <a:spcPts val="200"/>
              </a:spcAft>
              <a:buClr>
                <a:srgbClr val="004FB5"/>
              </a:buClr>
              <a:buSzPct val="100000"/>
              <a:buFontTx/>
              <a:buBlip>
                <a:blip r:embed="rId7">
                  <a:extLst>
                    <a:ext uri="{96DAC541-7B7A-43D3-8B79-37D633B846F1}">
                      <asvg:svgBlip xmlns:asvg="http://schemas.microsoft.com/office/drawing/2016/SVG/main" r:embed="rId8"/>
                    </a:ext>
                  </a:extLst>
                </a:blip>
              </a:buBlip>
              <a:tabLst/>
              <a:defRPr sz="1400" b="0" i="0" kern="1200" spc="-20" baseline="0">
                <a:solidFill>
                  <a:schemeClr val="tx1"/>
                </a:solidFill>
                <a:latin typeface="Calibri" panose="020F0502020204030204" pitchFamily="34" charset="0"/>
                <a:ea typeface="+mn-ea"/>
                <a:cs typeface="Calibri" panose="020F0502020204030204" pitchFamily="34" charset="0"/>
              </a:defRPr>
            </a:lvl5pPr>
            <a:lvl6pPr marL="1946275" marR="0" indent="-169863" algn="l" defTabSz="914400" rtl="0" eaLnBrk="1" fontAlgn="auto" latinLnBrk="0" hangingPunct="1">
              <a:lnSpc>
                <a:spcPct val="90000"/>
              </a:lnSpc>
              <a:spcBef>
                <a:spcPts val="500"/>
              </a:spcBef>
              <a:spcAft>
                <a:spcPts val="200"/>
              </a:spcAft>
              <a:buClr>
                <a:srgbClr val="004FB5"/>
              </a:buClr>
              <a:buSzTx/>
              <a:buFontTx/>
              <a:buBlip>
                <a:blip r:embed="rId9">
                  <a:extLst>
                    <a:ext uri="{96DAC541-7B7A-43D3-8B79-37D633B846F1}">
                      <asvg:svgBlip xmlns:asvg="http://schemas.microsoft.com/office/drawing/2016/SVG/main" r:embed="rId10"/>
                    </a:ext>
                  </a:extLst>
                </a:blip>
              </a:buBlip>
              <a:tabLst/>
              <a:defRPr sz="1400" b="0" i="0" kern="1200">
                <a:solidFill>
                  <a:schemeClr val="tx1"/>
                </a:solidFill>
                <a:latin typeface="Calibri" panose="020F0502020204030204" pitchFamily="34" charset="0"/>
                <a:ea typeface="+mn-ea"/>
                <a:cs typeface="Calibri" panose="020F0502020204030204" pitchFamily="34" charset="0"/>
              </a:defRPr>
            </a:lvl6pPr>
            <a:lvl7pPr marL="1546225" indent="-171450" algn="l" defTabSz="914400" rtl="0" eaLnBrk="1" latinLnBrk="0" hangingPunct="1">
              <a:lnSpc>
                <a:spcPct val="90000"/>
              </a:lnSpc>
              <a:spcBef>
                <a:spcPts val="500"/>
              </a:spcBef>
              <a:buFont typeface="Calibri" panose="020B0604020202020204" pitchFamily="34" charset="0"/>
              <a:buNone/>
              <a:tabLst/>
              <a:defRPr sz="1200" b="0" i="0" kern="1200">
                <a:solidFill>
                  <a:schemeClr val="tx1"/>
                </a:solidFill>
                <a:latin typeface="Calibri" pitchFamily="2" charset="0"/>
                <a:ea typeface="+mn-ea"/>
                <a:cs typeface="+mn-cs"/>
              </a:defRPr>
            </a:lvl7pPr>
            <a:lvl8pPr marL="34290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alibri" panose="020B0604020202020204" pitchFamily="34" charset="0"/>
              <a:buChar char="•"/>
              <a:defRPr sz="1800" kern="1200">
                <a:solidFill>
                  <a:schemeClr val="tx1"/>
                </a:solidFill>
                <a:latin typeface="+mn-lt"/>
                <a:ea typeface="+mn-ea"/>
                <a:cs typeface="+mn-cs"/>
              </a:defRPr>
            </a:lvl9pPr>
          </a:lstStyle>
          <a:p>
            <a:pPr marL="11907" marR="183330" indent="0" algn="ctr">
              <a:buNone/>
            </a:pPr>
            <a:r>
              <a:rPr lang="en-GB" sz="2800" dirty="0">
                <a:solidFill>
                  <a:schemeClr val="tx2"/>
                </a:solidFill>
                <a:latin typeface="Calibri Light" panose="020F0302020204030204" pitchFamily="34" charset="0"/>
                <a:cs typeface="Calibri Light" panose="020F0302020204030204" pitchFamily="34" charset="0"/>
              </a:rPr>
              <a:t>Request a personalized quote at: </a:t>
            </a:r>
            <a:r>
              <a:rPr lang="en-GB" sz="2800" b="1" dirty="0">
                <a:solidFill>
                  <a:srgbClr val="932CF9"/>
                </a:solidFill>
                <a:latin typeface="Calibri Light" panose="020F0302020204030204" pitchFamily="34" charset="0"/>
                <a:cs typeface="Calibri Light" panose="020F0302020204030204" pitchFamily="34" charset="0"/>
              </a:rPr>
              <a:t>sophos@cysurance.com</a:t>
            </a:r>
          </a:p>
        </p:txBody>
      </p:sp>
      <p:sp>
        <p:nvSpPr>
          <p:cNvPr id="9" name="TextBox 8">
            <a:extLst>
              <a:ext uri="{FF2B5EF4-FFF2-40B4-BE49-F238E27FC236}">
                <a16:creationId xmlns:a16="http://schemas.microsoft.com/office/drawing/2014/main" id="{F0DD6AC4-70CD-359B-62AB-04462FC97498}"/>
              </a:ext>
            </a:extLst>
          </p:cNvPr>
          <p:cNvSpPr txBox="1"/>
          <p:nvPr/>
        </p:nvSpPr>
        <p:spPr>
          <a:xfrm>
            <a:off x="517138" y="9137131"/>
            <a:ext cx="12222472" cy="776110"/>
          </a:xfrm>
          <a:prstGeom prst="rect">
            <a:avLst/>
          </a:prstGeom>
          <a:noFill/>
        </p:spPr>
        <p:txBody>
          <a:bodyPr wrap="square">
            <a:spAutoFit/>
          </a:bodyPr>
          <a:lstStyle/>
          <a:p>
            <a:pPr marL="228600" marR="283210" algn="just">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Please note that Sophos is not a licensed insurance producer and does not sell, solicit or negotiate insurance products. All insurance-related information is provided by Sophos’ licensed partners and does not in any way alter or amend the terms, conditions, or exclusions of any insurance policy. By providing access to any third-party websites, Sophos is not recommending or endorsing any such third parties, or any products or services offered by such third parties. To the extent you access a third-party website from a Sophos website, please be advised that Sophos does not investigate, monitor, or check any third-party websites, or the content of such websites, for accuracy, appropriateness, or completeness, and you are solely responsible for your interactions with such third parties.</a:t>
            </a:r>
          </a:p>
        </p:txBody>
      </p:sp>
    </p:spTree>
    <p:extLst>
      <p:ext uri="{BB962C8B-B14F-4D97-AF65-F5344CB8AC3E}">
        <p14:creationId xmlns:p14="http://schemas.microsoft.com/office/powerpoint/2010/main" val="359414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BBDC5F7-7BBF-8AEB-0BE5-47B848FF317A}"/>
              </a:ext>
            </a:extLst>
          </p:cNvPr>
          <p:cNvSpPr/>
          <p:nvPr/>
        </p:nvSpPr>
        <p:spPr>
          <a:xfrm>
            <a:off x="563562" y="1545228"/>
            <a:ext cx="16868225" cy="7196544"/>
          </a:xfrm>
          <a:prstGeom prst="rect">
            <a:avLst/>
          </a:prstGeom>
          <a:solidFill>
            <a:schemeClr val="bg1">
              <a:lumMod val="95000"/>
            </a:schemeClr>
          </a:solidFill>
          <a:ln w="28575">
            <a:solidFill>
              <a:srgbClr val="663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Title 2">
            <a:extLst>
              <a:ext uri="{FF2B5EF4-FFF2-40B4-BE49-F238E27FC236}">
                <a16:creationId xmlns:a16="http://schemas.microsoft.com/office/drawing/2014/main" id="{BE5F2FBE-6682-0FF8-1D97-5DCED7EF3A6A}"/>
              </a:ext>
            </a:extLst>
          </p:cNvPr>
          <p:cNvSpPr>
            <a:spLocks noGrp="1"/>
          </p:cNvSpPr>
          <p:nvPr>
            <p:ph type="title"/>
          </p:nvPr>
        </p:nvSpPr>
        <p:spPr>
          <a:xfrm>
            <a:off x="737849" y="461162"/>
            <a:ext cx="16868225" cy="964769"/>
          </a:xfrm>
        </p:spPr>
        <p:txBody>
          <a:bodyPr>
            <a:normAutofit/>
          </a:bodyPr>
          <a:lstStyle/>
          <a:p>
            <a:r>
              <a:rPr lang="en-GB" sz="4800" dirty="0">
                <a:solidFill>
                  <a:srgbClr val="002060"/>
                </a:solidFill>
              </a:rPr>
              <a:t>$1.5M Coverage Plans for Sophos MSPs using Sophos MDR</a:t>
            </a:r>
          </a:p>
        </p:txBody>
      </p:sp>
      <p:sp>
        <p:nvSpPr>
          <p:cNvPr id="5" name="Rectangle 4">
            <a:extLst>
              <a:ext uri="{FF2B5EF4-FFF2-40B4-BE49-F238E27FC236}">
                <a16:creationId xmlns:a16="http://schemas.microsoft.com/office/drawing/2014/main" id="{FC815577-EC23-B92E-821B-866A918F3231}"/>
              </a:ext>
            </a:extLst>
          </p:cNvPr>
          <p:cNvSpPr/>
          <p:nvPr/>
        </p:nvSpPr>
        <p:spPr>
          <a:xfrm>
            <a:off x="850911" y="1782607"/>
            <a:ext cx="16334803" cy="166329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6" name="Rectangle 5">
            <a:extLst>
              <a:ext uri="{FF2B5EF4-FFF2-40B4-BE49-F238E27FC236}">
                <a16:creationId xmlns:a16="http://schemas.microsoft.com/office/drawing/2014/main" id="{F1AAC795-EA61-688C-FE47-71637785EAAB}"/>
              </a:ext>
            </a:extLst>
          </p:cNvPr>
          <p:cNvSpPr/>
          <p:nvPr/>
        </p:nvSpPr>
        <p:spPr>
          <a:xfrm>
            <a:off x="864122" y="2765085"/>
            <a:ext cx="16300278" cy="545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$1,000,000 </a:t>
            </a:r>
            <a:r>
              <a:rPr lang="en-GB" dirty="0"/>
              <a:t>Cyber Policy +  </a:t>
            </a:r>
            <a:r>
              <a:rPr lang="en-GB" b="1" dirty="0"/>
              <a:t>$500,000 </a:t>
            </a:r>
            <a:r>
              <a:rPr lang="en-GB" dirty="0"/>
              <a:t>Cysurance certification warranty</a:t>
            </a:r>
          </a:p>
        </p:txBody>
      </p:sp>
      <p:sp>
        <p:nvSpPr>
          <p:cNvPr id="7" name="Rectangle 6">
            <a:extLst>
              <a:ext uri="{FF2B5EF4-FFF2-40B4-BE49-F238E27FC236}">
                <a16:creationId xmlns:a16="http://schemas.microsoft.com/office/drawing/2014/main" id="{E7CEC656-F57F-A03F-B111-3FF3A0A7968A}"/>
              </a:ext>
            </a:extLst>
          </p:cNvPr>
          <p:cNvSpPr/>
          <p:nvPr/>
        </p:nvSpPr>
        <p:spPr>
          <a:xfrm>
            <a:off x="850911" y="4822654"/>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8" name="Rectangle 7">
            <a:extLst>
              <a:ext uri="{FF2B5EF4-FFF2-40B4-BE49-F238E27FC236}">
                <a16:creationId xmlns:a16="http://schemas.microsoft.com/office/drawing/2014/main" id="{ACA1E136-DBD3-D912-78B4-9E1B14C486F7}"/>
              </a:ext>
            </a:extLst>
          </p:cNvPr>
          <p:cNvSpPr/>
          <p:nvPr/>
        </p:nvSpPr>
        <p:spPr>
          <a:xfrm>
            <a:off x="850911" y="7524592"/>
            <a:ext cx="3127248" cy="899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$10,000</a:t>
            </a:r>
          </a:p>
          <a:p>
            <a:pPr algn="ctr"/>
            <a:r>
              <a:rPr lang="en-GB" sz="2400" dirty="0">
                <a:solidFill>
                  <a:schemeClr val="tx2"/>
                </a:solidFill>
              </a:rPr>
              <a:t>Retention</a:t>
            </a:r>
          </a:p>
          <a:p>
            <a:pPr algn="ctr"/>
            <a:endParaRPr lang="en-GB" sz="1650" b="1" dirty="0">
              <a:solidFill>
                <a:schemeClr val="tx2"/>
              </a:solidFill>
            </a:endParaRPr>
          </a:p>
          <a:p>
            <a:pPr algn="ctr"/>
            <a:endParaRPr lang="en-GB" sz="2100" b="1" dirty="0">
              <a:solidFill>
                <a:schemeClr val="tx2"/>
              </a:solidFill>
            </a:endParaRPr>
          </a:p>
        </p:txBody>
      </p:sp>
      <p:pic>
        <p:nvPicPr>
          <p:cNvPr id="21" name="Picture 2" descr="Insurance Carriers - Antigen Security">
            <a:extLst>
              <a:ext uri="{FF2B5EF4-FFF2-40B4-BE49-F238E27FC236}">
                <a16:creationId xmlns:a16="http://schemas.microsoft.com/office/drawing/2014/main" id="{D245898C-99D4-7192-A6BA-EB273BAD7D1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99" b="28571"/>
          <a:stretch/>
        </p:blipFill>
        <p:spPr bwMode="auto">
          <a:xfrm>
            <a:off x="16806672" y="9716131"/>
            <a:ext cx="1319022" cy="379256"/>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a:extLst>
              <a:ext uri="{FF2B5EF4-FFF2-40B4-BE49-F238E27FC236}">
                <a16:creationId xmlns:a16="http://schemas.microsoft.com/office/drawing/2014/main" id="{4CD117C2-6C78-1365-5759-1239F0760CFA}"/>
              </a:ext>
            </a:extLst>
          </p:cNvPr>
          <p:cNvSpPr/>
          <p:nvPr/>
        </p:nvSpPr>
        <p:spPr>
          <a:xfrm>
            <a:off x="780465" y="6211029"/>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$4,700 Premium</a:t>
            </a:r>
          </a:p>
          <a:p>
            <a:pPr algn="ctr"/>
            <a:r>
              <a:rPr lang="en-GB" dirty="0"/>
              <a:t>$200 Policy fees</a:t>
            </a:r>
          </a:p>
          <a:p>
            <a:pPr algn="ctr"/>
            <a:r>
              <a:rPr lang="en-GB" dirty="0"/>
              <a:t>$750 Cysurance certification</a:t>
            </a:r>
          </a:p>
        </p:txBody>
      </p:sp>
      <p:cxnSp>
        <p:nvCxnSpPr>
          <p:cNvPr id="99" name="Straight Connector 98">
            <a:extLst>
              <a:ext uri="{FF2B5EF4-FFF2-40B4-BE49-F238E27FC236}">
                <a16:creationId xmlns:a16="http://schemas.microsoft.com/office/drawing/2014/main" id="{300BAB62-5A1F-67EF-AAC9-0A3DD71CC843}"/>
              </a:ext>
            </a:extLst>
          </p:cNvPr>
          <p:cNvCxnSpPr/>
          <p:nvPr/>
        </p:nvCxnSpPr>
        <p:spPr>
          <a:xfrm>
            <a:off x="1616485" y="6195121"/>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DA67566C-BC6F-CBC6-899C-E8FF1B7903B3}"/>
              </a:ext>
            </a:extLst>
          </p:cNvPr>
          <p:cNvSpPr/>
          <p:nvPr/>
        </p:nvSpPr>
        <p:spPr>
          <a:xfrm>
            <a:off x="822739" y="5068732"/>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$5,650</a:t>
            </a:r>
          </a:p>
          <a:p>
            <a:pPr algn="ctr"/>
            <a:r>
              <a:rPr lang="en-GB" sz="2800" dirty="0"/>
              <a:t>Total Cost</a:t>
            </a:r>
          </a:p>
        </p:txBody>
      </p:sp>
      <p:sp>
        <p:nvSpPr>
          <p:cNvPr id="101" name="Rectangle 100">
            <a:extLst>
              <a:ext uri="{FF2B5EF4-FFF2-40B4-BE49-F238E27FC236}">
                <a16:creationId xmlns:a16="http://schemas.microsoft.com/office/drawing/2014/main" id="{9D3802DD-1F39-555F-310C-8DEFBE8074C6}"/>
              </a:ext>
            </a:extLst>
          </p:cNvPr>
          <p:cNvSpPr/>
          <p:nvPr/>
        </p:nvSpPr>
        <p:spPr>
          <a:xfrm>
            <a:off x="4149956" y="4800735"/>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102" name="Rectangle 101">
            <a:extLst>
              <a:ext uri="{FF2B5EF4-FFF2-40B4-BE49-F238E27FC236}">
                <a16:creationId xmlns:a16="http://schemas.microsoft.com/office/drawing/2014/main" id="{B83ABA02-071C-C435-CF40-29FF8DF58DED}"/>
              </a:ext>
            </a:extLst>
          </p:cNvPr>
          <p:cNvSpPr/>
          <p:nvPr/>
        </p:nvSpPr>
        <p:spPr>
          <a:xfrm>
            <a:off x="4149956" y="7550523"/>
            <a:ext cx="3127248" cy="899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$10,000</a:t>
            </a:r>
          </a:p>
          <a:p>
            <a:pPr algn="ctr"/>
            <a:r>
              <a:rPr lang="en-GB" sz="2400" dirty="0">
                <a:solidFill>
                  <a:schemeClr val="tx2"/>
                </a:solidFill>
              </a:rPr>
              <a:t>Retention</a:t>
            </a:r>
          </a:p>
          <a:p>
            <a:pPr algn="ctr"/>
            <a:endParaRPr lang="en-GB" sz="1650" b="1" dirty="0">
              <a:solidFill>
                <a:schemeClr val="tx2"/>
              </a:solidFill>
            </a:endParaRPr>
          </a:p>
          <a:p>
            <a:pPr algn="ctr"/>
            <a:endParaRPr lang="en-GB" sz="2100" b="1" dirty="0">
              <a:solidFill>
                <a:schemeClr val="tx2"/>
              </a:solidFill>
            </a:endParaRPr>
          </a:p>
        </p:txBody>
      </p:sp>
      <p:sp>
        <p:nvSpPr>
          <p:cNvPr id="113" name="Rectangle 112">
            <a:extLst>
              <a:ext uri="{FF2B5EF4-FFF2-40B4-BE49-F238E27FC236}">
                <a16:creationId xmlns:a16="http://schemas.microsoft.com/office/drawing/2014/main" id="{2456862A-886F-CA2F-F0B5-21B6A1A5D054}"/>
              </a:ext>
            </a:extLst>
          </p:cNvPr>
          <p:cNvSpPr/>
          <p:nvPr/>
        </p:nvSpPr>
        <p:spPr>
          <a:xfrm>
            <a:off x="4079510" y="6189110"/>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$7,500 Premium</a:t>
            </a:r>
          </a:p>
          <a:p>
            <a:pPr algn="ctr"/>
            <a:r>
              <a:rPr lang="en-GB" dirty="0"/>
              <a:t>$200 Policy fees</a:t>
            </a:r>
          </a:p>
          <a:p>
            <a:pPr algn="ctr"/>
            <a:r>
              <a:rPr lang="en-GB" dirty="0"/>
              <a:t>$750 Cysurance certification</a:t>
            </a:r>
          </a:p>
        </p:txBody>
      </p:sp>
      <p:cxnSp>
        <p:nvCxnSpPr>
          <p:cNvPr id="114" name="Straight Connector 113">
            <a:extLst>
              <a:ext uri="{FF2B5EF4-FFF2-40B4-BE49-F238E27FC236}">
                <a16:creationId xmlns:a16="http://schemas.microsoft.com/office/drawing/2014/main" id="{1C6127E3-ED93-3DD3-CF87-6D5288FBF362}"/>
              </a:ext>
            </a:extLst>
          </p:cNvPr>
          <p:cNvCxnSpPr/>
          <p:nvPr/>
        </p:nvCxnSpPr>
        <p:spPr>
          <a:xfrm>
            <a:off x="4915530" y="6173202"/>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12FD62C-26EB-D25A-C44F-D526D59D442B}"/>
              </a:ext>
            </a:extLst>
          </p:cNvPr>
          <p:cNvSpPr/>
          <p:nvPr/>
        </p:nvSpPr>
        <p:spPr>
          <a:xfrm>
            <a:off x="4121784" y="5046813"/>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$8,450</a:t>
            </a:r>
          </a:p>
          <a:p>
            <a:pPr algn="ctr"/>
            <a:r>
              <a:rPr lang="en-GB" sz="2800" dirty="0"/>
              <a:t>Total Cost</a:t>
            </a:r>
          </a:p>
        </p:txBody>
      </p:sp>
      <p:sp>
        <p:nvSpPr>
          <p:cNvPr id="116" name="Rectangle 115">
            <a:extLst>
              <a:ext uri="{FF2B5EF4-FFF2-40B4-BE49-F238E27FC236}">
                <a16:creationId xmlns:a16="http://schemas.microsoft.com/office/drawing/2014/main" id="{94E702EE-4F39-185E-F40E-B826C41C7D5E}"/>
              </a:ext>
            </a:extLst>
          </p:cNvPr>
          <p:cNvSpPr/>
          <p:nvPr/>
        </p:nvSpPr>
        <p:spPr>
          <a:xfrm>
            <a:off x="7444781" y="4805041"/>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117" name="Rectangle 116">
            <a:extLst>
              <a:ext uri="{FF2B5EF4-FFF2-40B4-BE49-F238E27FC236}">
                <a16:creationId xmlns:a16="http://schemas.microsoft.com/office/drawing/2014/main" id="{DD22C0D9-6BE1-9618-D3FA-4E3BB51DA39D}"/>
              </a:ext>
            </a:extLst>
          </p:cNvPr>
          <p:cNvSpPr/>
          <p:nvPr/>
        </p:nvSpPr>
        <p:spPr>
          <a:xfrm>
            <a:off x="7444781" y="7538511"/>
            <a:ext cx="3127248" cy="899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$10,000</a:t>
            </a:r>
          </a:p>
          <a:p>
            <a:pPr algn="ctr"/>
            <a:r>
              <a:rPr lang="en-GB" sz="2400" dirty="0">
                <a:solidFill>
                  <a:schemeClr val="tx2"/>
                </a:solidFill>
              </a:rPr>
              <a:t>Retention</a:t>
            </a:r>
          </a:p>
          <a:p>
            <a:pPr algn="ctr"/>
            <a:endParaRPr lang="en-GB" sz="1650" b="1" dirty="0">
              <a:solidFill>
                <a:schemeClr val="tx2"/>
              </a:solidFill>
            </a:endParaRPr>
          </a:p>
          <a:p>
            <a:pPr algn="ctr"/>
            <a:endParaRPr lang="en-GB" sz="2100" b="1" dirty="0">
              <a:solidFill>
                <a:schemeClr val="tx2"/>
              </a:solidFill>
            </a:endParaRPr>
          </a:p>
        </p:txBody>
      </p:sp>
      <p:sp>
        <p:nvSpPr>
          <p:cNvPr id="128" name="Rectangle 127">
            <a:extLst>
              <a:ext uri="{FF2B5EF4-FFF2-40B4-BE49-F238E27FC236}">
                <a16:creationId xmlns:a16="http://schemas.microsoft.com/office/drawing/2014/main" id="{5DAEA1E3-321E-495D-221B-6618E9C4561E}"/>
              </a:ext>
            </a:extLst>
          </p:cNvPr>
          <p:cNvSpPr/>
          <p:nvPr/>
        </p:nvSpPr>
        <p:spPr>
          <a:xfrm>
            <a:off x="7374335" y="6193416"/>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$10,000 Premium</a:t>
            </a:r>
          </a:p>
          <a:p>
            <a:pPr algn="ctr"/>
            <a:r>
              <a:rPr lang="en-GB" dirty="0"/>
              <a:t>$500 Policy fee</a:t>
            </a:r>
          </a:p>
          <a:p>
            <a:pPr algn="ctr"/>
            <a:r>
              <a:rPr lang="en-GB" dirty="0"/>
              <a:t>$750 Cysurance certification</a:t>
            </a:r>
          </a:p>
        </p:txBody>
      </p:sp>
      <p:cxnSp>
        <p:nvCxnSpPr>
          <p:cNvPr id="129" name="Straight Connector 128">
            <a:extLst>
              <a:ext uri="{FF2B5EF4-FFF2-40B4-BE49-F238E27FC236}">
                <a16:creationId xmlns:a16="http://schemas.microsoft.com/office/drawing/2014/main" id="{00292F26-BDA5-67D9-7B24-C15E4222B362}"/>
              </a:ext>
            </a:extLst>
          </p:cNvPr>
          <p:cNvCxnSpPr/>
          <p:nvPr/>
        </p:nvCxnSpPr>
        <p:spPr>
          <a:xfrm>
            <a:off x="8210355" y="6177508"/>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DBE749BE-BE84-E404-09A8-6B9550BDE4E3}"/>
              </a:ext>
            </a:extLst>
          </p:cNvPr>
          <p:cNvSpPr/>
          <p:nvPr/>
        </p:nvSpPr>
        <p:spPr>
          <a:xfrm>
            <a:off x="7416609" y="5051119"/>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$11,250</a:t>
            </a:r>
          </a:p>
          <a:p>
            <a:pPr algn="ctr"/>
            <a:r>
              <a:rPr lang="en-GB" sz="2800" dirty="0"/>
              <a:t>Total Cost</a:t>
            </a:r>
          </a:p>
        </p:txBody>
      </p:sp>
      <p:sp>
        <p:nvSpPr>
          <p:cNvPr id="131" name="Rectangle 130">
            <a:extLst>
              <a:ext uri="{FF2B5EF4-FFF2-40B4-BE49-F238E27FC236}">
                <a16:creationId xmlns:a16="http://schemas.microsoft.com/office/drawing/2014/main" id="{25D59DA4-9D47-58BC-1791-6B0DB1780A62}"/>
              </a:ext>
            </a:extLst>
          </p:cNvPr>
          <p:cNvSpPr/>
          <p:nvPr/>
        </p:nvSpPr>
        <p:spPr>
          <a:xfrm>
            <a:off x="10738106" y="4807654"/>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132" name="Rectangle 131">
            <a:extLst>
              <a:ext uri="{FF2B5EF4-FFF2-40B4-BE49-F238E27FC236}">
                <a16:creationId xmlns:a16="http://schemas.microsoft.com/office/drawing/2014/main" id="{9026E413-E5EC-5053-EBC8-AA7E3C85F701}"/>
              </a:ext>
            </a:extLst>
          </p:cNvPr>
          <p:cNvSpPr/>
          <p:nvPr/>
        </p:nvSpPr>
        <p:spPr>
          <a:xfrm>
            <a:off x="10738106" y="7541124"/>
            <a:ext cx="3127248" cy="899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$10,000</a:t>
            </a:r>
          </a:p>
          <a:p>
            <a:pPr algn="ctr"/>
            <a:r>
              <a:rPr lang="en-GB" sz="2400" dirty="0">
                <a:solidFill>
                  <a:schemeClr val="tx2"/>
                </a:solidFill>
              </a:rPr>
              <a:t>Retention</a:t>
            </a:r>
          </a:p>
          <a:p>
            <a:pPr algn="ctr"/>
            <a:endParaRPr lang="en-GB" sz="1650" b="1" dirty="0">
              <a:solidFill>
                <a:schemeClr val="tx2"/>
              </a:solidFill>
            </a:endParaRPr>
          </a:p>
          <a:p>
            <a:pPr algn="ctr"/>
            <a:endParaRPr lang="en-GB" sz="2100" b="1" dirty="0">
              <a:solidFill>
                <a:schemeClr val="tx2"/>
              </a:solidFill>
            </a:endParaRPr>
          </a:p>
        </p:txBody>
      </p:sp>
      <p:sp>
        <p:nvSpPr>
          <p:cNvPr id="143" name="Rectangle 142">
            <a:extLst>
              <a:ext uri="{FF2B5EF4-FFF2-40B4-BE49-F238E27FC236}">
                <a16:creationId xmlns:a16="http://schemas.microsoft.com/office/drawing/2014/main" id="{4BA6C300-1DA6-DB2C-3DF4-4C6988ACA8FA}"/>
              </a:ext>
            </a:extLst>
          </p:cNvPr>
          <p:cNvSpPr/>
          <p:nvPr/>
        </p:nvSpPr>
        <p:spPr>
          <a:xfrm>
            <a:off x="10667660" y="6196029"/>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$12,500 Premium</a:t>
            </a:r>
          </a:p>
          <a:p>
            <a:pPr algn="ctr"/>
            <a:r>
              <a:rPr lang="en-GB" dirty="0"/>
              <a:t>$500 Policy fee</a:t>
            </a:r>
          </a:p>
          <a:p>
            <a:pPr algn="ctr"/>
            <a:r>
              <a:rPr lang="en-GB" dirty="0"/>
              <a:t>$750 Cysurance certification</a:t>
            </a:r>
          </a:p>
        </p:txBody>
      </p:sp>
      <p:cxnSp>
        <p:nvCxnSpPr>
          <p:cNvPr id="144" name="Straight Connector 143">
            <a:extLst>
              <a:ext uri="{FF2B5EF4-FFF2-40B4-BE49-F238E27FC236}">
                <a16:creationId xmlns:a16="http://schemas.microsoft.com/office/drawing/2014/main" id="{B2C35713-4152-5ABE-EABE-879CD501EF10}"/>
              </a:ext>
            </a:extLst>
          </p:cNvPr>
          <p:cNvCxnSpPr/>
          <p:nvPr/>
        </p:nvCxnSpPr>
        <p:spPr>
          <a:xfrm>
            <a:off x="11503680" y="6180121"/>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05E7DAC8-E051-0E3E-0EFA-4E08E3A1EE09}"/>
              </a:ext>
            </a:extLst>
          </p:cNvPr>
          <p:cNvSpPr/>
          <p:nvPr/>
        </p:nvSpPr>
        <p:spPr>
          <a:xfrm>
            <a:off x="10709934" y="5053732"/>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$13,750</a:t>
            </a:r>
          </a:p>
          <a:p>
            <a:pPr algn="ctr"/>
            <a:r>
              <a:rPr lang="en-GB" sz="2800" dirty="0"/>
              <a:t>Total Cost</a:t>
            </a:r>
          </a:p>
        </p:txBody>
      </p:sp>
      <p:sp>
        <p:nvSpPr>
          <p:cNvPr id="146" name="Rectangle 145">
            <a:extLst>
              <a:ext uri="{FF2B5EF4-FFF2-40B4-BE49-F238E27FC236}">
                <a16:creationId xmlns:a16="http://schemas.microsoft.com/office/drawing/2014/main" id="{492727B7-EB4A-7042-D0CA-82F7D8B1F893}"/>
              </a:ext>
            </a:extLst>
          </p:cNvPr>
          <p:cNvSpPr/>
          <p:nvPr/>
        </p:nvSpPr>
        <p:spPr>
          <a:xfrm>
            <a:off x="14037151" y="4822632"/>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147" name="Rectangle 146">
            <a:extLst>
              <a:ext uri="{FF2B5EF4-FFF2-40B4-BE49-F238E27FC236}">
                <a16:creationId xmlns:a16="http://schemas.microsoft.com/office/drawing/2014/main" id="{AAE41892-7C18-B4D3-C3EB-9658C74E4967}"/>
              </a:ext>
            </a:extLst>
          </p:cNvPr>
          <p:cNvSpPr/>
          <p:nvPr/>
        </p:nvSpPr>
        <p:spPr>
          <a:xfrm>
            <a:off x="14037151" y="7540336"/>
            <a:ext cx="3127248" cy="899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$10,000</a:t>
            </a:r>
          </a:p>
          <a:p>
            <a:pPr algn="ctr"/>
            <a:r>
              <a:rPr lang="en-GB" sz="2400" dirty="0">
                <a:solidFill>
                  <a:schemeClr val="tx2"/>
                </a:solidFill>
              </a:rPr>
              <a:t>Retention</a:t>
            </a:r>
          </a:p>
          <a:p>
            <a:pPr algn="ctr"/>
            <a:endParaRPr lang="en-GB" sz="1650" b="1" dirty="0">
              <a:solidFill>
                <a:schemeClr val="tx2"/>
              </a:solidFill>
            </a:endParaRPr>
          </a:p>
          <a:p>
            <a:pPr algn="ctr"/>
            <a:endParaRPr lang="en-GB" sz="2100" b="1" dirty="0">
              <a:solidFill>
                <a:schemeClr val="tx2"/>
              </a:solidFill>
            </a:endParaRPr>
          </a:p>
        </p:txBody>
      </p:sp>
      <p:sp>
        <p:nvSpPr>
          <p:cNvPr id="158" name="Rectangle 157">
            <a:extLst>
              <a:ext uri="{FF2B5EF4-FFF2-40B4-BE49-F238E27FC236}">
                <a16:creationId xmlns:a16="http://schemas.microsoft.com/office/drawing/2014/main" id="{8AAEBED1-C2D6-4896-90D0-32403243A555}"/>
              </a:ext>
            </a:extLst>
          </p:cNvPr>
          <p:cNvSpPr/>
          <p:nvPr/>
        </p:nvSpPr>
        <p:spPr>
          <a:xfrm>
            <a:off x="13966705" y="6211007"/>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$15,000 Premium</a:t>
            </a:r>
          </a:p>
          <a:p>
            <a:pPr algn="ctr"/>
            <a:r>
              <a:rPr lang="en-GB" dirty="0"/>
              <a:t>$500 Policy fee</a:t>
            </a:r>
          </a:p>
          <a:p>
            <a:pPr algn="ctr"/>
            <a:r>
              <a:rPr lang="en-GB" dirty="0"/>
              <a:t>$750 Cysurance certification</a:t>
            </a:r>
          </a:p>
        </p:txBody>
      </p:sp>
      <p:cxnSp>
        <p:nvCxnSpPr>
          <p:cNvPr id="159" name="Straight Connector 158">
            <a:extLst>
              <a:ext uri="{FF2B5EF4-FFF2-40B4-BE49-F238E27FC236}">
                <a16:creationId xmlns:a16="http://schemas.microsoft.com/office/drawing/2014/main" id="{9B36798F-054D-6389-DF08-E25A8DC5F42E}"/>
              </a:ext>
            </a:extLst>
          </p:cNvPr>
          <p:cNvCxnSpPr/>
          <p:nvPr/>
        </p:nvCxnSpPr>
        <p:spPr>
          <a:xfrm>
            <a:off x="14802725" y="6195099"/>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5902836E-097B-4CE5-D68F-6C73C0EF60F4}"/>
              </a:ext>
            </a:extLst>
          </p:cNvPr>
          <p:cNvSpPr/>
          <p:nvPr/>
        </p:nvSpPr>
        <p:spPr>
          <a:xfrm>
            <a:off x="14008979" y="5068710"/>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$16,250</a:t>
            </a:r>
          </a:p>
          <a:p>
            <a:pPr algn="ctr"/>
            <a:r>
              <a:rPr lang="en-GB" sz="2800" dirty="0"/>
              <a:t>Total Cost</a:t>
            </a:r>
          </a:p>
        </p:txBody>
      </p:sp>
      <p:sp>
        <p:nvSpPr>
          <p:cNvPr id="12" name="Rectangle 11">
            <a:extLst>
              <a:ext uri="{FF2B5EF4-FFF2-40B4-BE49-F238E27FC236}">
                <a16:creationId xmlns:a16="http://schemas.microsoft.com/office/drawing/2014/main" id="{11B81C96-3AE6-DFBF-64E9-24F870BC044A}"/>
              </a:ext>
            </a:extLst>
          </p:cNvPr>
          <p:cNvSpPr/>
          <p:nvPr/>
        </p:nvSpPr>
        <p:spPr>
          <a:xfrm>
            <a:off x="563562" y="8840138"/>
            <a:ext cx="16868225" cy="379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i="1" dirty="0">
                <a:solidFill>
                  <a:srgbClr val="002060"/>
                </a:solidFill>
              </a:rPr>
              <a:t>Pricing shown reflects typical premiums available to most Sophos MSPs. Some exceptions may apply. Contact Cysurance to learn more.</a:t>
            </a:r>
          </a:p>
        </p:txBody>
      </p:sp>
      <p:sp>
        <p:nvSpPr>
          <p:cNvPr id="2" name="Rectangle 1">
            <a:extLst>
              <a:ext uri="{FF2B5EF4-FFF2-40B4-BE49-F238E27FC236}">
                <a16:creationId xmlns:a16="http://schemas.microsoft.com/office/drawing/2014/main" id="{D3E9BD8A-61DD-2F63-2A5B-EBDB104DE2DA}"/>
              </a:ext>
            </a:extLst>
          </p:cNvPr>
          <p:cNvSpPr/>
          <p:nvPr/>
        </p:nvSpPr>
        <p:spPr>
          <a:xfrm>
            <a:off x="854271" y="3657278"/>
            <a:ext cx="3127248" cy="10235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&lt;$5M</a:t>
            </a:r>
          </a:p>
          <a:p>
            <a:pPr algn="ctr"/>
            <a:r>
              <a:rPr lang="en-GB" sz="2400" b="1" dirty="0">
                <a:solidFill>
                  <a:schemeClr val="tx2"/>
                </a:solidFill>
              </a:rPr>
              <a:t>Annual Revenue</a:t>
            </a:r>
          </a:p>
          <a:p>
            <a:pPr algn="ctr"/>
            <a:endParaRPr lang="en-GB" sz="1650" b="1" dirty="0">
              <a:solidFill>
                <a:schemeClr val="tx2"/>
              </a:solidFill>
            </a:endParaRPr>
          </a:p>
          <a:p>
            <a:pPr algn="ctr"/>
            <a:endParaRPr lang="en-GB" sz="2100" b="1" dirty="0">
              <a:solidFill>
                <a:schemeClr val="tx2"/>
              </a:solidFill>
            </a:endParaRPr>
          </a:p>
        </p:txBody>
      </p:sp>
      <p:sp>
        <p:nvSpPr>
          <p:cNvPr id="11" name="Rectangle 10">
            <a:extLst>
              <a:ext uri="{FF2B5EF4-FFF2-40B4-BE49-F238E27FC236}">
                <a16:creationId xmlns:a16="http://schemas.microsoft.com/office/drawing/2014/main" id="{5E99BD0A-F39E-7117-164C-8EF40D90917D}"/>
              </a:ext>
            </a:extLst>
          </p:cNvPr>
          <p:cNvSpPr/>
          <p:nvPr/>
        </p:nvSpPr>
        <p:spPr>
          <a:xfrm>
            <a:off x="4153316" y="3651125"/>
            <a:ext cx="3127248" cy="10235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$5M-$10M </a:t>
            </a:r>
            <a:br>
              <a:rPr lang="en-GB" sz="3200" b="1" dirty="0">
                <a:solidFill>
                  <a:schemeClr val="tx2"/>
                </a:solidFill>
              </a:rPr>
            </a:br>
            <a:r>
              <a:rPr lang="en-GB" sz="2400" b="1" dirty="0">
                <a:solidFill>
                  <a:schemeClr val="tx2"/>
                </a:solidFill>
              </a:rPr>
              <a:t>Annual Revenue</a:t>
            </a:r>
            <a:endParaRPr lang="en-GB" sz="3200" b="1" dirty="0">
              <a:solidFill>
                <a:schemeClr val="tx2"/>
              </a:solidFill>
            </a:endParaRPr>
          </a:p>
          <a:p>
            <a:pPr algn="ctr"/>
            <a:endParaRPr lang="en-GB" sz="1650" b="1" dirty="0">
              <a:solidFill>
                <a:schemeClr val="tx2"/>
              </a:solidFill>
            </a:endParaRPr>
          </a:p>
          <a:p>
            <a:pPr algn="ctr"/>
            <a:endParaRPr lang="en-GB" sz="2100" b="1" dirty="0">
              <a:solidFill>
                <a:schemeClr val="tx2"/>
              </a:solidFill>
            </a:endParaRPr>
          </a:p>
        </p:txBody>
      </p:sp>
      <p:sp>
        <p:nvSpPr>
          <p:cNvPr id="15" name="Rectangle 14">
            <a:extLst>
              <a:ext uri="{FF2B5EF4-FFF2-40B4-BE49-F238E27FC236}">
                <a16:creationId xmlns:a16="http://schemas.microsoft.com/office/drawing/2014/main" id="{FC6919E9-8B5E-021D-3E16-8729EA490316}"/>
              </a:ext>
            </a:extLst>
          </p:cNvPr>
          <p:cNvSpPr/>
          <p:nvPr/>
        </p:nvSpPr>
        <p:spPr>
          <a:xfrm>
            <a:off x="7448141" y="3639665"/>
            <a:ext cx="3127248" cy="10235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$10M-$15M</a:t>
            </a:r>
            <a:br>
              <a:rPr lang="en-GB" sz="3200" b="1" dirty="0">
                <a:solidFill>
                  <a:schemeClr val="tx2"/>
                </a:solidFill>
              </a:rPr>
            </a:br>
            <a:r>
              <a:rPr lang="en-GB" sz="2400" b="1" dirty="0">
                <a:solidFill>
                  <a:schemeClr val="tx2"/>
                </a:solidFill>
              </a:rPr>
              <a:t>Annual Revenue</a:t>
            </a:r>
          </a:p>
          <a:p>
            <a:pPr algn="ctr"/>
            <a:endParaRPr lang="en-GB" sz="1650" b="1" dirty="0">
              <a:solidFill>
                <a:schemeClr val="tx2"/>
              </a:solidFill>
            </a:endParaRPr>
          </a:p>
          <a:p>
            <a:pPr algn="ctr"/>
            <a:endParaRPr lang="en-GB" sz="2100" b="1" dirty="0">
              <a:solidFill>
                <a:schemeClr val="tx2"/>
              </a:solidFill>
            </a:endParaRPr>
          </a:p>
        </p:txBody>
      </p:sp>
      <p:sp>
        <p:nvSpPr>
          <p:cNvPr id="16" name="Rectangle 15">
            <a:extLst>
              <a:ext uri="{FF2B5EF4-FFF2-40B4-BE49-F238E27FC236}">
                <a16:creationId xmlns:a16="http://schemas.microsoft.com/office/drawing/2014/main" id="{6EA64A2C-11C4-1DD0-F5E1-AF1FD625EEA9}"/>
              </a:ext>
            </a:extLst>
          </p:cNvPr>
          <p:cNvSpPr/>
          <p:nvPr/>
        </p:nvSpPr>
        <p:spPr>
          <a:xfrm>
            <a:off x="10741466" y="3642278"/>
            <a:ext cx="3127248" cy="10235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$15M-$20M</a:t>
            </a:r>
            <a:br>
              <a:rPr lang="en-GB" sz="3200" b="1" dirty="0">
                <a:solidFill>
                  <a:schemeClr val="tx2"/>
                </a:solidFill>
              </a:rPr>
            </a:br>
            <a:r>
              <a:rPr lang="en-GB" sz="2400" b="1" dirty="0">
                <a:solidFill>
                  <a:schemeClr val="tx2"/>
                </a:solidFill>
              </a:rPr>
              <a:t>Annual Revenue</a:t>
            </a:r>
          </a:p>
          <a:p>
            <a:pPr algn="ctr"/>
            <a:endParaRPr lang="en-GB" sz="1650" b="1" dirty="0">
              <a:solidFill>
                <a:schemeClr val="tx2"/>
              </a:solidFill>
            </a:endParaRPr>
          </a:p>
          <a:p>
            <a:pPr algn="ctr"/>
            <a:endParaRPr lang="en-GB" sz="2100" b="1" dirty="0">
              <a:solidFill>
                <a:schemeClr val="tx2"/>
              </a:solidFill>
            </a:endParaRPr>
          </a:p>
        </p:txBody>
      </p:sp>
      <p:sp>
        <p:nvSpPr>
          <p:cNvPr id="19" name="Rectangle 18">
            <a:extLst>
              <a:ext uri="{FF2B5EF4-FFF2-40B4-BE49-F238E27FC236}">
                <a16:creationId xmlns:a16="http://schemas.microsoft.com/office/drawing/2014/main" id="{B8ADA323-F3E6-AC97-03A3-E651C1042A54}"/>
              </a:ext>
            </a:extLst>
          </p:cNvPr>
          <p:cNvSpPr/>
          <p:nvPr/>
        </p:nvSpPr>
        <p:spPr>
          <a:xfrm>
            <a:off x="14040511" y="3657256"/>
            <a:ext cx="3127248" cy="10235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$20M-$25M</a:t>
            </a:r>
            <a:br>
              <a:rPr lang="en-GB" sz="3200" b="1" dirty="0">
                <a:solidFill>
                  <a:schemeClr val="tx2"/>
                </a:solidFill>
              </a:rPr>
            </a:br>
            <a:r>
              <a:rPr lang="en-GB" sz="2400" b="1" dirty="0">
                <a:solidFill>
                  <a:schemeClr val="tx2"/>
                </a:solidFill>
              </a:rPr>
              <a:t>Annual Revenue</a:t>
            </a:r>
          </a:p>
          <a:p>
            <a:pPr algn="ctr"/>
            <a:endParaRPr lang="en-GB" sz="2100" b="1" dirty="0">
              <a:solidFill>
                <a:schemeClr val="tx2"/>
              </a:solidFill>
            </a:endParaRPr>
          </a:p>
        </p:txBody>
      </p:sp>
      <p:grpSp>
        <p:nvGrpSpPr>
          <p:cNvPr id="30" name="Group 29">
            <a:extLst>
              <a:ext uri="{FF2B5EF4-FFF2-40B4-BE49-F238E27FC236}">
                <a16:creationId xmlns:a16="http://schemas.microsoft.com/office/drawing/2014/main" id="{3C4505FE-2516-1D48-F68F-C6E503833919}"/>
              </a:ext>
            </a:extLst>
          </p:cNvPr>
          <p:cNvGrpSpPr/>
          <p:nvPr/>
        </p:nvGrpSpPr>
        <p:grpSpPr>
          <a:xfrm>
            <a:off x="2099829" y="4603040"/>
            <a:ext cx="461256" cy="461256"/>
            <a:chOff x="2250931" y="1958363"/>
            <a:chExt cx="307504" cy="307504"/>
          </a:xfrm>
        </p:grpSpPr>
        <p:grpSp>
          <p:nvGrpSpPr>
            <p:cNvPr id="31" name="Group 30">
              <a:extLst>
                <a:ext uri="{FF2B5EF4-FFF2-40B4-BE49-F238E27FC236}">
                  <a16:creationId xmlns:a16="http://schemas.microsoft.com/office/drawing/2014/main" id="{05BC8734-5F37-56A3-6F2F-97519AEAF13E}"/>
                </a:ext>
              </a:extLst>
            </p:cNvPr>
            <p:cNvGrpSpPr/>
            <p:nvPr/>
          </p:nvGrpSpPr>
          <p:grpSpPr>
            <a:xfrm>
              <a:off x="2250931" y="1958363"/>
              <a:ext cx="307504" cy="307504"/>
              <a:chOff x="2219180" y="1964536"/>
              <a:chExt cx="371855" cy="371855"/>
            </a:xfrm>
          </p:grpSpPr>
          <p:sp>
            <p:nvSpPr>
              <p:cNvPr id="33" name="Oval 32">
                <a:extLst>
                  <a:ext uri="{FF2B5EF4-FFF2-40B4-BE49-F238E27FC236}">
                    <a16:creationId xmlns:a16="http://schemas.microsoft.com/office/drawing/2014/main" id="{3D1CDA3B-8CA0-FEF9-87E1-6FA9FA88E72B}"/>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4" name="Oval 33">
                <a:extLst>
                  <a:ext uri="{FF2B5EF4-FFF2-40B4-BE49-F238E27FC236}">
                    <a16:creationId xmlns:a16="http://schemas.microsoft.com/office/drawing/2014/main" id="{995DD521-7BDC-122B-01A6-D585EEA95E5C}"/>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32" name="L-Shape 31">
              <a:extLst>
                <a:ext uri="{FF2B5EF4-FFF2-40B4-BE49-F238E27FC236}">
                  <a16:creationId xmlns:a16="http://schemas.microsoft.com/office/drawing/2014/main" id="{A42EC6D4-429D-EFA2-2F44-FBFFB9CC0685}"/>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103" name="Group 102">
            <a:extLst>
              <a:ext uri="{FF2B5EF4-FFF2-40B4-BE49-F238E27FC236}">
                <a16:creationId xmlns:a16="http://schemas.microsoft.com/office/drawing/2014/main" id="{5FAA9A52-A992-AC19-6178-EED8F885EEC2}"/>
              </a:ext>
            </a:extLst>
          </p:cNvPr>
          <p:cNvGrpSpPr/>
          <p:nvPr/>
        </p:nvGrpSpPr>
        <p:grpSpPr>
          <a:xfrm>
            <a:off x="5398874" y="4581121"/>
            <a:ext cx="461256" cy="461256"/>
            <a:chOff x="2250931" y="1958363"/>
            <a:chExt cx="307504" cy="307504"/>
          </a:xfrm>
        </p:grpSpPr>
        <p:grpSp>
          <p:nvGrpSpPr>
            <p:cNvPr id="104" name="Group 103">
              <a:extLst>
                <a:ext uri="{FF2B5EF4-FFF2-40B4-BE49-F238E27FC236}">
                  <a16:creationId xmlns:a16="http://schemas.microsoft.com/office/drawing/2014/main" id="{91090212-6A2D-2E21-D6D2-FA4EA916E2EB}"/>
                </a:ext>
              </a:extLst>
            </p:cNvPr>
            <p:cNvGrpSpPr/>
            <p:nvPr/>
          </p:nvGrpSpPr>
          <p:grpSpPr>
            <a:xfrm>
              <a:off x="2250931" y="1958363"/>
              <a:ext cx="307504" cy="307504"/>
              <a:chOff x="2219180" y="1964536"/>
              <a:chExt cx="371855" cy="371855"/>
            </a:xfrm>
          </p:grpSpPr>
          <p:sp>
            <p:nvSpPr>
              <p:cNvPr id="106" name="Oval 105">
                <a:extLst>
                  <a:ext uri="{FF2B5EF4-FFF2-40B4-BE49-F238E27FC236}">
                    <a16:creationId xmlns:a16="http://schemas.microsoft.com/office/drawing/2014/main" id="{1E78C75D-9F8E-C811-77DB-43441E48E62D}"/>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7" name="Oval 106">
                <a:extLst>
                  <a:ext uri="{FF2B5EF4-FFF2-40B4-BE49-F238E27FC236}">
                    <a16:creationId xmlns:a16="http://schemas.microsoft.com/office/drawing/2014/main" id="{BDF66FFF-D741-650F-2D7D-E96CC914ED27}"/>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05" name="L-Shape 104">
              <a:extLst>
                <a:ext uri="{FF2B5EF4-FFF2-40B4-BE49-F238E27FC236}">
                  <a16:creationId xmlns:a16="http://schemas.microsoft.com/office/drawing/2014/main" id="{611159D0-CA2E-97D4-9436-187A9F8707F3}"/>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118" name="Group 117">
            <a:extLst>
              <a:ext uri="{FF2B5EF4-FFF2-40B4-BE49-F238E27FC236}">
                <a16:creationId xmlns:a16="http://schemas.microsoft.com/office/drawing/2014/main" id="{556FFC14-C707-CE86-9132-8FBB8F0DA073}"/>
              </a:ext>
            </a:extLst>
          </p:cNvPr>
          <p:cNvGrpSpPr/>
          <p:nvPr/>
        </p:nvGrpSpPr>
        <p:grpSpPr>
          <a:xfrm>
            <a:off x="8693699" y="4585427"/>
            <a:ext cx="461256" cy="461256"/>
            <a:chOff x="2250931" y="1958363"/>
            <a:chExt cx="307504" cy="307504"/>
          </a:xfrm>
        </p:grpSpPr>
        <p:grpSp>
          <p:nvGrpSpPr>
            <p:cNvPr id="119" name="Group 118">
              <a:extLst>
                <a:ext uri="{FF2B5EF4-FFF2-40B4-BE49-F238E27FC236}">
                  <a16:creationId xmlns:a16="http://schemas.microsoft.com/office/drawing/2014/main" id="{3B787B07-4CDA-748E-F80F-609B1DA11ADF}"/>
                </a:ext>
              </a:extLst>
            </p:cNvPr>
            <p:cNvGrpSpPr/>
            <p:nvPr/>
          </p:nvGrpSpPr>
          <p:grpSpPr>
            <a:xfrm>
              <a:off x="2250931" y="1958363"/>
              <a:ext cx="307504" cy="307504"/>
              <a:chOff x="2219180" y="1964536"/>
              <a:chExt cx="371855" cy="371855"/>
            </a:xfrm>
          </p:grpSpPr>
          <p:sp>
            <p:nvSpPr>
              <p:cNvPr id="121" name="Oval 120">
                <a:extLst>
                  <a:ext uri="{FF2B5EF4-FFF2-40B4-BE49-F238E27FC236}">
                    <a16:creationId xmlns:a16="http://schemas.microsoft.com/office/drawing/2014/main" id="{294A7845-752C-4F0C-8F6F-D74C4B42B7B1}"/>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2" name="Oval 121">
                <a:extLst>
                  <a:ext uri="{FF2B5EF4-FFF2-40B4-BE49-F238E27FC236}">
                    <a16:creationId xmlns:a16="http://schemas.microsoft.com/office/drawing/2014/main" id="{30C564D4-32ED-A6C2-AC33-A2251EA82BF1}"/>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20" name="L-Shape 119">
              <a:extLst>
                <a:ext uri="{FF2B5EF4-FFF2-40B4-BE49-F238E27FC236}">
                  <a16:creationId xmlns:a16="http://schemas.microsoft.com/office/drawing/2014/main" id="{CE1BCF50-23AC-4EA9-A31C-98CB09DA0032}"/>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133" name="Group 132">
            <a:extLst>
              <a:ext uri="{FF2B5EF4-FFF2-40B4-BE49-F238E27FC236}">
                <a16:creationId xmlns:a16="http://schemas.microsoft.com/office/drawing/2014/main" id="{ABAEBC1B-2419-DF95-020E-FB5DB1BE49AE}"/>
              </a:ext>
            </a:extLst>
          </p:cNvPr>
          <p:cNvGrpSpPr/>
          <p:nvPr/>
        </p:nvGrpSpPr>
        <p:grpSpPr>
          <a:xfrm>
            <a:off x="11987024" y="4588040"/>
            <a:ext cx="461256" cy="461256"/>
            <a:chOff x="2250931" y="1958363"/>
            <a:chExt cx="307504" cy="307504"/>
          </a:xfrm>
        </p:grpSpPr>
        <p:grpSp>
          <p:nvGrpSpPr>
            <p:cNvPr id="134" name="Group 133">
              <a:extLst>
                <a:ext uri="{FF2B5EF4-FFF2-40B4-BE49-F238E27FC236}">
                  <a16:creationId xmlns:a16="http://schemas.microsoft.com/office/drawing/2014/main" id="{F3DCFF1E-9A5F-7AB8-71BD-9DA86B6584B7}"/>
                </a:ext>
              </a:extLst>
            </p:cNvPr>
            <p:cNvGrpSpPr/>
            <p:nvPr/>
          </p:nvGrpSpPr>
          <p:grpSpPr>
            <a:xfrm>
              <a:off x="2250931" y="1958363"/>
              <a:ext cx="307504" cy="307504"/>
              <a:chOff x="2219180" y="1964536"/>
              <a:chExt cx="371855" cy="371855"/>
            </a:xfrm>
          </p:grpSpPr>
          <p:sp>
            <p:nvSpPr>
              <p:cNvPr id="136" name="Oval 135">
                <a:extLst>
                  <a:ext uri="{FF2B5EF4-FFF2-40B4-BE49-F238E27FC236}">
                    <a16:creationId xmlns:a16="http://schemas.microsoft.com/office/drawing/2014/main" id="{12998C73-25A2-7912-FB15-4AE70EF7962E}"/>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7" name="Oval 136">
                <a:extLst>
                  <a:ext uri="{FF2B5EF4-FFF2-40B4-BE49-F238E27FC236}">
                    <a16:creationId xmlns:a16="http://schemas.microsoft.com/office/drawing/2014/main" id="{0B5567A6-B94D-EB6A-B44C-3BB81110B089}"/>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35" name="L-Shape 134">
              <a:extLst>
                <a:ext uri="{FF2B5EF4-FFF2-40B4-BE49-F238E27FC236}">
                  <a16:creationId xmlns:a16="http://schemas.microsoft.com/office/drawing/2014/main" id="{4644B014-6B93-EC9F-E4A0-782563E7DED2}"/>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148" name="Group 147">
            <a:extLst>
              <a:ext uri="{FF2B5EF4-FFF2-40B4-BE49-F238E27FC236}">
                <a16:creationId xmlns:a16="http://schemas.microsoft.com/office/drawing/2014/main" id="{5A1E2B15-190C-E85C-45A9-8A924BE15058}"/>
              </a:ext>
            </a:extLst>
          </p:cNvPr>
          <p:cNvGrpSpPr/>
          <p:nvPr/>
        </p:nvGrpSpPr>
        <p:grpSpPr>
          <a:xfrm>
            <a:off x="15286069" y="4603018"/>
            <a:ext cx="461256" cy="461256"/>
            <a:chOff x="2250931" y="1958363"/>
            <a:chExt cx="307504" cy="307504"/>
          </a:xfrm>
        </p:grpSpPr>
        <p:grpSp>
          <p:nvGrpSpPr>
            <p:cNvPr id="149" name="Group 148">
              <a:extLst>
                <a:ext uri="{FF2B5EF4-FFF2-40B4-BE49-F238E27FC236}">
                  <a16:creationId xmlns:a16="http://schemas.microsoft.com/office/drawing/2014/main" id="{5131625D-1142-5668-4473-5827B8B2EDBA}"/>
                </a:ext>
              </a:extLst>
            </p:cNvPr>
            <p:cNvGrpSpPr/>
            <p:nvPr/>
          </p:nvGrpSpPr>
          <p:grpSpPr>
            <a:xfrm>
              <a:off x="2250931" y="1958363"/>
              <a:ext cx="307504" cy="307504"/>
              <a:chOff x="2219180" y="1964536"/>
              <a:chExt cx="371855" cy="371855"/>
            </a:xfrm>
          </p:grpSpPr>
          <p:sp>
            <p:nvSpPr>
              <p:cNvPr id="151" name="Oval 150">
                <a:extLst>
                  <a:ext uri="{FF2B5EF4-FFF2-40B4-BE49-F238E27FC236}">
                    <a16:creationId xmlns:a16="http://schemas.microsoft.com/office/drawing/2014/main" id="{05AAD15E-3A76-8AD7-8DC6-51FD912C39F6}"/>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2" name="Oval 151">
                <a:extLst>
                  <a:ext uri="{FF2B5EF4-FFF2-40B4-BE49-F238E27FC236}">
                    <a16:creationId xmlns:a16="http://schemas.microsoft.com/office/drawing/2014/main" id="{6BE43855-D6DF-9012-8E65-23526ECD7BCA}"/>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50" name="L-Shape 149">
              <a:extLst>
                <a:ext uri="{FF2B5EF4-FFF2-40B4-BE49-F238E27FC236}">
                  <a16:creationId xmlns:a16="http://schemas.microsoft.com/office/drawing/2014/main" id="{31A04D8E-AB45-46C3-D84E-86FE24E5B293}"/>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20" name="Rectangle 19">
            <a:extLst>
              <a:ext uri="{FF2B5EF4-FFF2-40B4-BE49-F238E27FC236}">
                <a16:creationId xmlns:a16="http://schemas.microsoft.com/office/drawing/2014/main" id="{06C332A1-8C9A-6C80-4056-FCE2C3B81678}"/>
              </a:ext>
            </a:extLst>
          </p:cNvPr>
          <p:cNvSpPr/>
          <p:nvPr/>
        </p:nvSpPr>
        <p:spPr>
          <a:xfrm>
            <a:off x="846166" y="2056349"/>
            <a:ext cx="16321593" cy="97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$1,500,000 </a:t>
            </a:r>
            <a:r>
              <a:rPr lang="en-GB" sz="3600" dirty="0"/>
              <a:t>Coverage</a:t>
            </a:r>
          </a:p>
          <a:p>
            <a:pPr algn="ctr"/>
            <a:endParaRPr lang="en-GB" dirty="0"/>
          </a:p>
        </p:txBody>
      </p:sp>
      <p:sp>
        <p:nvSpPr>
          <p:cNvPr id="28" name="TextBox 27">
            <a:extLst>
              <a:ext uri="{FF2B5EF4-FFF2-40B4-BE49-F238E27FC236}">
                <a16:creationId xmlns:a16="http://schemas.microsoft.com/office/drawing/2014/main" id="{7AC7F558-DA51-DC67-7651-01FB5EAABAF8}"/>
              </a:ext>
            </a:extLst>
          </p:cNvPr>
          <p:cNvSpPr txBox="1"/>
          <p:nvPr/>
        </p:nvSpPr>
        <p:spPr>
          <a:xfrm>
            <a:off x="162306" y="9568284"/>
            <a:ext cx="16615104" cy="603242"/>
          </a:xfrm>
          <a:prstGeom prst="rect">
            <a:avLst/>
          </a:prstGeom>
          <a:noFill/>
        </p:spPr>
        <p:txBody>
          <a:bodyPr wrap="square">
            <a:spAutoFit/>
          </a:bodyPr>
          <a:lstStyle/>
          <a:p>
            <a:pPr marL="228600" marR="283210" algn="just">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Please note that Sophos is not a licensed insurance producer and does not sell, solicit or negotiate insurance products. All insurance-related information is provided by Sophos’ licensed partners and does not in any way alter or amend the terms, conditions, or exclusions of any insurance policy. By providing access to any third-party websites, Sophos is not recommending or endorsing any such third parties, or any products or services offered by such third parties. To the extent you access a third-party website from a Sophos website, please be advised that Sophos does not investigate, monitor, or check any third-party websites, or the content of such websites, for accuracy, appropriateness, or completeness, and you are solely responsible for your interactions with such third parties.</a:t>
            </a:r>
          </a:p>
        </p:txBody>
      </p:sp>
    </p:spTree>
    <p:extLst>
      <p:ext uri="{BB962C8B-B14F-4D97-AF65-F5344CB8AC3E}">
        <p14:creationId xmlns:p14="http://schemas.microsoft.com/office/powerpoint/2010/main" val="81921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par>
                                <p:cTn id="11" presetID="10" presetClass="entr" presetSubtype="0" fill="hold"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fade">
                                      <p:cBhvr>
                                        <p:cTn id="13" dur="500"/>
                                        <p:tgtEl>
                                          <p:spTgt spid="118"/>
                                        </p:tgtEl>
                                      </p:cBhvr>
                                    </p:animEffect>
                                  </p:childTnLst>
                                </p:cTn>
                              </p:par>
                              <p:par>
                                <p:cTn id="14" presetID="10" presetClass="entr" presetSubtype="0" fill="hold"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fade">
                                      <p:cBhvr>
                                        <p:cTn id="16" dur="500"/>
                                        <p:tgtEl>
                                          <p:spTgt spid="133"/>
                                        </p:tgtEl>
                                      </p:cBhvr>
                                    </p:animEffect>
                                  </p:childTnLst>
                                </p:cTn>
                              </p:par>
                              <p:par>
                                <p:cTn id="17" presetID="10" presetClass="entr" presetSubtype="0" fill="hold" nodeType="with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fade">
                                      <p:cBhvr>
                                        <p:cTn id="1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BBDC5F7-7BBF-8AEB-0BE5-47B848FF317A}"/>
              </a:ext>
            </a:extLst>
          </p:cNvPr>
          <p:cNvSpPr/>
          <p:nvPr/>
        </p:nvSpPr>
        <p:spPr>
          <a:xfrm>
            <a:off x="563562" y="1545228"/>
            <a:ext cx="16868225" cy="7196544"/>
          </a:xfrm>
          <a:prstGeom prst="rect">
            <a:avLst/>
          </a:prstGeom>
          <a:solidFill>
            <a:schemeClr val="bg1">
              <a:lumMod val="95000"/>
            </a:schemeClr>
          </a:solidFill>
          <a:ln w="28575">
            <a:solidFill>
              <a:srgbClr val="663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Title 2">
            <a:extLst>
              <a:ext uri="{FF2B5EF4-FFF2-40B4-BE49-F238E27FC236}">
                <a16:creationId xmlns:a16="http://schemas.microsoft.com/office/drawing/2014/main" id="{BE5F2FBE-6682-0FF8-1D97-5DCED7EF3A6A}"/>
              </a:ext>
            </a:extLst>
          </p:cNvPr>
          <p:cNvSpPr>
            <a:spLocks noGrp="1"/>
          </p:cNvSpPr>
          <p:nvPr>
            <p:ph type="title"/>
          </p:nvPr>
        </p:nvSpPr>
        <p:spPr>
          <a:xfrm>
            <a:off x="737849" y="461162"/>
            <a:ext cx="16868225" cy="964769"/>
          </a:xfrm>
        </p:spPr>
        <p:txBody>
          <a:bodyPr>
            <a:normAutofit/>
          </a:bodyPr>
          <a:lstStyle/>
          <a:p>
            <a:r>
              <a:rPr lang="en-GB" sz="4800" dirty="0">
                <a:solidFill>
                  <a:srgbClr val="002060"/>
                </a:solidFill>
              </a:rPr>
              <a:t>$2.5M Coverage Plans for Sophos MSPs using Sophos MDR</a:t>
            </a:r>
          </a:p>
        </p:txBody>
      </p:sp>
      <p:sp>
        <p:nvSpPr>
          <p:cNvPr id="5" name="Rectangle 4">
            <a:extLst>
              <a:ext uri="{FF2B5EF4-FFF2-40B4-BE49-F238E27FC236}">
                <a16:creationId xmlns:a16="http://schemas.microsoft.com/office/drawing/2014/main" id="{FC815577-EC23-B92E-821B-866A918F3231}"/>
              </a:ext>
            </a:extLst>
          </p:cNvPr>
          <p:cNvSpPr/>
          <p:nvPr/>
        </p:nvSpPr>
        <p:spPr>
          <a:xfrm>
            <a:off x="850911" y="1782607"/>
            <a:ext cx="16334803" cy="166329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6" name="Rectangle 5">
            <a:extLst>
              <a:ext uri="{FF2B5EF4-FFF2-40B4-BE49-F238E27FC236}">
                <a16:creationId xmlns:a16="http://schemas.microsoft.com/office/drawing/2014/main" id="{F1AAC795-EA61-688C-FE47-71637785EAAB}"/>
              </a:ext>
            </a:extLst>
          </p:cNvPr>
          <p:cNvSpPr/>
          <p:nvPr/>
        </p:nvSpPr>
        <p:spPr>
          <a:xfrm>
            <a:off x="864122" y="2765085"/>
            <a:ext cx="16300278" cy="545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$2,000,000 </a:t>
            </a:r>
            <a:r>
              <a:rPr lang="en-GB" dirty="0"/>
              <a:t>Cyber Policy +  </a:t>
            </a:r>
            <a:r>
              <a:rPr lang="en-GB" b="1" dirty="0"/>
              <a:t>$500,000 </a:t>
            </a:r>
            <a:r>
              <a:rPr lang="en-GB" dirty="0"/>
              <a:t>Cysurance certification warranty</a:t>
            </a:r>
          </a:p>
        </p:txBody>
      </p:sp>
      <p:sp>
        <p:nvSpPr>
          <p:cNvPr id="8" name="Rectangle 7">
            <a:extLst>
              <a:ext uri="{FF2B5EF4-FFF2-40B4-BE49-F238E27FC236}">
                <a16:creationId xmlns:a16="http://schemas.microsoft.com/office/drawing/2014/main" id="{ACA1E136-DBD3-D912-78B4-9E1B14C486F7}"/>
              </a:ext>
            </a:extLst>
          </p:cNvPr>
          <p:cNvSpPr/>
          <p:nvPr/>
        </p:nvSpPr>
        <p:spPr>
          <a:xfrm>
            <a:off x="850911" y="7524592"/>
            <a:ext cx="3127248" cy="899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$10,000</a:t>
            </a:r>
          </a:p>
          <a:p>
            <a:pPr algn="ctr"/>
            <a:r>
              <a:rPr lang="en-GB" sz="2400" dirty="0">
                <a:solidFill>
                  <a:schemeClr val="tx2"/>
                </a:solidFill>
              </a:rPr>
              <a:t>Retention</a:t>
            </a:r>
          </a:p>
          <a:p>
            <a:pPr algn="ctr"/>
            <a:endParaRPr lang="en-GB" sz="1650" b="1" dirty="0">
              <a:solidFill>
                <a:schemeClr val="tx2"/>
              </a:solidFill>
            </a:endParaRPr>
          </a:p>
          <a:p>
            <a:pPr algn="ctr"/>
            <a:endParaRPr lang="en-GB" sz="2100" b="1" dirty="0">
              <a:solidFill>
                <a:schemeClr val="tx2"/>
              </a:solidFill>
            </a:endParaRPr>
          </a:p>
        </p:txBody>
      </p:sp>
      <p:pic>
        <p:nvPicPr>
          <p:cNvPr id="21" name="Picture 2" descr="Insurance Carriers - Antigen Security">
            <a:extLst>
              <a:ext uri="{FF2B5EF4-FFF2-40B4-BE49-F238E27FC236}">
                <a16:creationId xmlns:a16="http://schemas.microsoft.com/office/drawing/2014/main" id="{D245898C-99D4-7192-A6BA-EB273BAD7D1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99" b="28571"/>
          <a:stretch/>
        </p:blipFill>
        <p:spPr bwMode="auto">
          <a:xfrm>
            <a:off x="16806672" y="9716131"/>
            <a:ext cx="1319022" cy="379256"/>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01">
            <a:extLst>
              <a:ext uri="{FF2B5EF4-FFF2-40B4-BE49-F238E27FC236}">
                <a16:creationId xmlns:a16="http://schemas.microsoft.com/office/drawing/2014/main" id="{B83ABA02-071C-C435-CF40-29FF8DF58DED}"/>
              </a:ext>
            </a:extLst>
          </p:cNvPr>
          <p:cNvSpPr/>
          <p:nvPr/>
        </p:nvSpPr>
        <p:spPr>
          <a:xfrm>
            <a:off x="4149956" y="7550523"/>
            <a:ext cx="3127248" cy="899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$10,000</a:t>
            </a:r>
          </a:p>
          <a:p>
            <a:pPr algn="ctr"/>
            <a:r>
              <a:rPr lang="en-GB" sz="2400" dirty="0">
                <a:solidFill>
                  <a:schemeClr val="tx2"/>
                </a:solidFill>
              </a:rPr>
              <a:t>Retention</a:t>
            </a:r>
          </a:p>
          <a:p>
            <a:pPr algn="ctr"/>
            <a:endParaRPr lang="en-GB" sz="1650" b="1" dirty="0">
              <a:solidFill>
                <a:schemeClr val="tx2"/>
              </a:solidFill>
            </a:endParaRPr>
          </a:p>
          <a:p>
            <a:pPr algn="ctr"/>
            <a:endParaRPr lang="en-GB" sz="2100" b="1" dirty="0">
              <a:solidFill>
                <a:schemeClr val="tx2"/>
              </a:solidFill>
            </a:endParaRPr>
          </a:p>
        </p:txBody>
      </p:sp>
      <p:sp>
        <p:nvSpPr>
          <p:cNvPr id="117" name="Rectangle 116">
            <a:extLst>
              <a:ext uri="{FF2B5EF4-FFF2-40B4-BE49-F238E27FC236}">
                <a16:creationId xmlns:a16="http://schemas.microsoft.com/office/drawing/2014/main" id="{DD22C0D9-6BE1-9618-D3FA-4E3BB51DA39D}"/>
              </a:ext>
            </a:extLst>
          </p:cNvPr>
          <p:cNvSpPr/>
          <p:nvPr/>
        </p:nvSpPr>
        <p:spPr>
          <a:xfrm>
            <a:off x="7444781" y="7538511"/>
            <a:ext cx="3127248" cy="899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$10,000</a:t>
            </a:r>
          </a:p>
          <a:p>
            <a:pPr algn="ctr"/>
            <a:r>
              <a:rPr lang="en-GB" sz="2400" dirty="0">
                <a:solidFill>
                  <a:schemeClr val="tx2"/>
                </a:solidFill>
              </a:rPr>
              <a:t>Retention</a:t>
            </a:r>
          </a:p>
          <a:p>
            <a:pPr algn="ctr"/>
            <a:endParaRPr lang="en-GB" sz="1650" b="1" dirty="0">
              <a:solidFill>
                <a:schemeClr val="tx2"/>
              </a:solidFill>
            </a:endParaRPr>
          </a:p>
          <a:p>
            <a:pPr algn="ctr"/>
            <a:endParaRPr lang="en-GB" sz="2100" b="1" dirty="0">
              <a:solidFill>
                <a:schemeClr val="tx2"/>
              </a:solidFill>
            </a:endParaRPr>
          </a:p>
        </p:txBody>
      </p:sp>
      <p:sp>
        <p:nvSpPr>
          <p:cNvPr id="132" name="Rectangle 131">
            <a:extLst>
              <a:ext uri="{FF2B5EF4-FFF2-40B4-BE49-F238E27FC236}">
                <a16:creationId xmlns:a16="http://schemas.microsoft.com/office/drawing/2014/main" id="{9026E413-E5EC-5053-EBC8-AA7E3C85F701}"/>
              </a:ext>
            </a:extLst>
          </p:cNvPr>
          <p:cNvSpPr/>
          <p:nvPr/>
        </p:nvSpPr>
        <p:spPr>
          <a:xfrm>
            <a:off x="10738106" y="7541124"/>
            <a:ext cx="3127248" cy="899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$10,000</a:t>
            </a:r>
          </a:p>
          <a:p>
            <a:pPr algn="ctr"/>
            <a:r>
              <a:rPr lang="en-GB" sz="2400" dirty="0">
                <a:solidFill>
                  <a:schemeClr val="tx2"/>
                </a:solidFill>
              </a:rPr>
              <a:t>Retention</a:t>
            </a:r>
          </a:p>
          <a:p>
            <a:pPr algn="ctr"/>
            <a:endParaRPr lang="en-GB" sz="1650" b="1" dirty="0">
              <a:solidFill>
                <a:schemeClr val="tx2"/>
              </a:solidFill>
            </a:endParaRPr>
          </a:p>
          <a:p>
            <a:pPr algn="ctr"/>
            <a:endParaRPr lang="en-GB" sz="2100" b="1" dirty="0">
              <a:solidFill>
                <a:schemeClr val="tx2"/>
              </a:solidFill>
            </a:endParaRPr>
          </a:p>
        </p:txBody>
      </p:sp>
      <p:sp>
        <p:nvSpPr>
          <p:cNvPr id="147" name="Rectangle 146">
            <a:extLst>
              <a:ext uri="{FF2B5EF4-FFF2-40B4-BE49-F238E27FC236}">
                <a16:creationId xmlns:a16="http://schemas.microsoft.com/office/drawing/2014/main" id="{AAE41892-7C18-B4D3-C3EB-9658C74E4967}"/>
              </a:ext>
            </a:extLst>
          </p:cNvPr>
          <p:cNvSpPr/>
          <p:nvPr/>
        </p:nvSpPr>
        <p:spPr>
          <a:xfrm>
            <a:off x="14037151" y="7540336"/>
            <a:ext cx="3127248" cy="899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$10,000</a:t>
            </a:r>
          </a:p>
          <a:p>
            <a:pPr algn="ctr"/>
            <a:r>
              <a:rPr lang="en-GB" sz="2400" dirty="0">
                <a:solidFill>
                  <a:schemeClr val="tx2"/>
                </a:solidFill>
              </a:rPr>
              <a:t>Retention</a:t>
            </a:r>
          </a:p>
          <a:p>
            <a:pPr algn="ctr"/>
            <a:endParaRPr lang="en-GB" sz="1650" b="1" dirty="0">
              <a:solidFill>
                <a:schemeClr val="tx2"/>
              </a:solidFill>
            </a:endParaRPr>
          </a:p>
          <a:p>
            <a:pPr algn="ctr"/>
            <a:endParaRPr lang="en-GB" sz="2100" b="1" dirty="0">
              <a:solidFill>
                <a:schemeClr val="tx2"/>
              </a:solidFill>
            </a:endParaRPr>
          </a:p>
        </p:txBody>
      </p:sp>
      <p:sp>
        <p:nvSpPr>
          <p:cNvPr id="12" name="Rectangle 11">
            <a:extLst>
              <a:ext uri="{FF2B5EF4-FFF2-40B4-BE49-F238E27FC236}">
                <a16:creationId xmlns:a16="http://schemas.microsoft.com/office/drawing/2014/main" id="{11B81C96-3AE6-DFBF-64E9-24F870BC044A}"/>
              </a:ext>
            </a:extLst>
          </p:cNvPr>
          <p:cNvSpPr/>
          <p:nvPr/>
        </p:nvSpPr>
        <p:spPr>
          <a:xfrm>
            <a:off x="563562" y="8840138"/>
            <a:ext cx="16868225" cy="379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i="1" dirty="0">
                <a:solidFill>
                  <a:srgbClr val="002060"/>
                </a:solidFill>
              </a:rPr>
              <a:t>Pricing shown reflects typical premiums available to most Sophos MSPs. Some exceptions may apply. Contact Cysurance to learn more.</a:t>
            </a:r>
          </a:p>
        </p:txBody>
      </p:sp>
      <p:sp>
        <p:nvSpPr>
          <p:cNvPr id="2" name="Rectangle 1">
            <a:extLst>
              <a:ext uri="{FF2B5EF4-FFF2-40B4-BE49-F238E27FC236}">
                <a16:creationId xmlns:a16="http://schemas.microsoft.com/office/drawing/2014/main" id="{D3E9BD8A-61DD-2F63-2A5B-EBDB104DE2DA}"/>
              </a:ext>
            </a:extLst>
          </p:cNvPr>
          <p:cNvSpPr/>
          <p:nvPr/>
        </p:nvSpPr>
        <p:spPr>
          <a:xfrm>
            <a:off x="854271" y="3657278"/>
            <a:ext cx="3127248" cy="10235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&lt;$5M</a:t>
            </a:r>
          </a:p>
          <a:p>
            <a:pPr algn="ctr"/>
            <a:r>
              <a:rPr lang="en-GB" sz="2400" b="1" dirty="0">
                <a:solidFill>
                  <a:schemeClr val="tx2"/>
                </a:solidFill>
              </a:rPr>
              <a:t>Annual Revenue</a:t>
            </a:r>
          </a:p>
          <a:p>
            <a:pPr algn="ctr"/>
            <a:endParaRPr lang="en-GB" sz="1650" b="1" dirty="0">
              <a:solidFill>
                <a:schemeClr val="tx2"/>
              </a:solidFill>
            </a:endParaRPr>
          </a:p>
          <a:p>
            <a:pPr algn="ctr"/>
            <a:endParaRPr lang="en-GB" sz="2100" b="1" dirty="0">
              <a:solidFill>
                <a:schemeClr val="tx2"/>
              </a:solidFill>
            </a:endParaRPr>
          </a:p>
        </p:txBody>
      </p:sp>
      <p:sp>
        <p:nvSpPr>
          <p:cNvPr id="11" name="Rectangle 10">
            <a:extLst>
              <a:ext uri="{FF2B5EF4-FFF2-40B4-BE49-F238E27FC236}">
                <a16:creationId xmlns:a16="http://schemas.microsoft.com/office/drawing/2014/main" id="{5E99BD0A-F39E-7117-164C-8EF40D90917D}"/>
              </a:ext>
            </a:extLst>
          </p:cNvPr>
          <p:cNvSpPr/>
          <p:nvPr/>
        </p:nvSpPr>
        <p:spPr>
          <a:xfrm>
            <a:off x="4153316" y="3651125"/>
            <a:ext cx="3127248" cy="10235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$5M-$10M </a:t>
            </a:r>
            <a:br>
              <a:rPr lang="en-GB" sz="3200" b="1" dirty="0">
                <a:solidFill>
                  <a:schemeClr val="tx2"/>
                </a:solidFill>
              </a:rPr>
            </a:br>
            <a:r>
              <a:rPr lang="en-GB" sz="2400" b="1" dirty="0">
                <a:solidFill>
                  <a:schemeClr val="tx2"/>
                </a:solidFill>
              </a:rPr>
              <a:t>Annual Revenue</a:t>
            </a:r>
            <a:endParaRPr lang="en-GB" sz="3200" b="1" dirty="0">
              <a:solidFill>
                <a:schemeClr val="tx2"/>
              </a:solidFill>
            </a:endParaRPr>
          </a:p>
          <a:p>
            <a:pPr algn="ctr"/>
            <a:endParaRPr lang="en-GB" sz="1650" b="1" dirty="0">
              <a:solidFill>
                <a:schemeClr val="tx2"/>
              </a:solidFill>
            </a:endParaRPr>
          </a:p>
          <a:p>
            <a:pPr algn="ctr"/>
            <a:endParaRPr lang="en-GB" sz="2100" b="1" dirty="0">
              <a:solidFill>
                <a:schemeClr val="tx2"/>
              </a:solidFill>
            </a:endParaRPr>
          </a:p>
        </p:txBody>
      </p:sp>
      <p:sp>
        <p:nvSpPr>
          <p:cNvPr id="15" name="Rectangle 14">
            <a:extLst>
              <a:ext uri="{FF2B5EF4-FFF2-40B4-BE49-F238E27FC236}">
                <a16:creationId xmlns:a16="http://schemas.microsoft.com/office/drawing/2014/main" id="{FC6919E9-8B5E-021D-3E16-8729EA490316}"/>
              </a:ext>
            </a:extLst>
          </p:cNvPr>
          <p:cNvSpPr/>
          <p:nvPr/>
        </p:nvSpPr>
        <p:spPr>
          <a:xfrm>
            <a:off x="7448141" y="3639665"/>
            <a:ext cx="3127248" cy="10235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$10M-$15M</a:t>
            </a:r>
            <a:br>
              <a:rPr lang="en-GB" sz="3200" b="1" dirty="0">
                <a:solidFill>
                  <a:schemeClr val="tx2"/>
                </a:solidFill>
              </a:rPr>
            </a:br>
            <a:r>
              <a:rPr lang="en-GB" sz="2400" b="1" dirty="0">
                <a:solidFill>
                  <a:schemeClr val="tx2"/>
                </a:solidFill>
              </a:rPr>
              <a:t>Annual Revenue</a:t>
            </a:r>
          </a:p>
          <a:p>
            <a:pPr algn="ctr"/>
            <a:endParaRPr lang="en-GB" sz="1650" b="1" dirty="0">
              <a:solidFill>
                <a:schemeClr val="tx2"/>
              </a:solidFill>
            </a:endParaRPr>
          </a:p>
          <a:p>
            <a:pPr algn="ctr"/>
            <a:endParaRPr lang="en-GB" sz="2100" b="1" dirty="0">
              <a:solidFill>
                <a:schemeClr val="tx2"/>
              </a:solidFill>
            </a:endParaRPr>
          </a:p>
        </p:txBody>
      </p:sp>
      <p:sp>
        <p:nvSpPr>
          <p:cNvPr id="16" name="Rectangle 15">
            <a:extLst>
              <a:ext uri="{FF2B5EF4-FFF2-40B4-BE49-F238E27FC236}">
                <a16:creationId xmlns:a16="http://schemas.microsoft.com/office/drawing/2014/main" id="{6EA64A2C-11C4-1DD0-F5E1-AF1FD625EEA9}"/>
              </a:ext>
            </a:extLst>
          </p:cNvPr>
          <p:cNvSpPr/>
          <p:nvPr/>
        </p:nvSpPr>
        <p:spPr>
          <a:xfrm>
            <a:off x="10741466" y="3642278"/>
            <a:ext cx="3127248" cy="10235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$15M-$20M</a:t>
            </a:r>
            <a:br>
              <a:rPr lang="en-GB" sz="3200" b="1" dirty="0">
                <a:solidFill>
                  <a:schemeClr val="tx2"/>
                </a:solidFill>
              </a:rPr>
            </a:br>
            <a:r>
              <a:rPr lang="en-GB" sz="2400" b="1" dirty="0">
                <a:solidFill>
                  <a:schemeClr val="tx2"/>
                </a:solidFill>
              </a:rPr>
              <a:t>Annual Revenue</a:t>
            </a:r>
          </a:p>
          <a:p>
            <a:pPr algn="ctr"/>
            <a:endParaRPr lang="en-GB" sz="1650" b="1" dirty="0">
              <a:solidFill>
                <a:schemeClr val="tx2"/>
              </a:solidFill>
            </a:endParaRPr>
          </a:p>
          <a:p>
            <a:pPr algn="ctr"/>
            <a:endParaRPr lang="en-GB" sz="2100" b="1" dirty="0">
              <a:solidFill>
                <a:schemeClr val="tx2"/>
              </a:solidFill>
            </a:endParaRPr>
          </a:p>
        </p:txBody>
      </p:sp>
      <p:sp>
        <p:nvSpPr>
          <p:cNvPr id="19" name="Rectangle 18">
            <a:extLst>
              <a:ext uri="{FF2B5EF4-FFF2-40B4-BE49-F238E27FC236}">
                <a16:creationId xmlns:a16="http://schemas.microsoft.com/office/drawing/2014/main" id="{B8ADA323-F3E6-AC97-03A3-E651C1042A54}"/>
              </a:ext>
            </a:extLst>
          </p:cNvPr>
          <p:cNvSpPr/>
          <p:nvPr/>
        </p:nvSpPr>
        <p:spPr>
          <a:xfrm>
            <a:off x="14040511" y="3657256"/>
            <a:ext cx="3127248" cy="10235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a:solidFill>
                  <a:schemeClr val="tx2"/>
                </a:solidFill>
              </a:rPr>
              <a:t>$20M-$25M</a:t>
            </a:r>
            <a:br>
              <a:rPr lang="en-GB" sz="3200" b="1" dirty="0">
                <a:solidFill>
                  <a:schemeClr val="tx2"/>
                </a:solidFill>
              </a:rPr>
            </a:br>
            <a:r>
              <a:rPr lang="en-GB" sz="2400" b="1" dirty="0">
                <a:solidFill>
                  <a:schemeClr val="tx2"/>
                </a:solidFill>
              </a:rPr>
              <a:t>Annual Revenue</a:t>
            </a:r>
          </a:p>
          <a:p>
            <a:pPr algn="ctr"/>
            <a:endParaRPr lang="en-GB" sz="2100" b="1" dirty="0">
              <a:solidFill>
                <a:schemeClr val="tx2"/>
              </a:solidFill>
            </a:endParaRPr>
          </a:p>
        </p:txBody>
      </p:sp>
      <p:sp>
        <p:nvSpPr>
          <p:cNvPr id="20" name="Rectangle 19">
            <a:extLst>
              <a:ext uri="{FF2B5EF4-FFF2-40B4-BE49-F238E27FC236}">
                <a16:creationId xmlns:a16="http://schemas.microsoft.com/office/drawing/2014/main" id="{06C332A1-8C9A-6C80-4056-FCE2C3B81678}"/>
              </a:ext>
            </a:extLst>
          </p:cNvPr>
          <p:cNvSpPr/>
          <p:nvPr/>
        </p:nvSpPr>
        <p:spPr>
          <a:xfrm>
            <a:off x="846166" y="2056349"/>
            <a:ext cx="16321593" cy="97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$2,500,000 </a:t>
            </a:r>
            <a:r>
              <a:rPr lang="en-GB" sz="3600" dirty="0"/>
              <a:t>Coverage</a:t>
            </a:r>
          </a:p>
          <a:p>
            <a:pPr algn="ctr"/>
            <a:endParaRPr lang="en-GB" dirty="0"/>
          </a:p>
        </p:txBody>
      </p:sp>
      <p:sp>
        <p:nvSpPr>
          <p:cNvPr id="28" name="TextBox 27">
            <a:extLst>
              <a:ext uri="{FF2B5EF4-FFF2-40B4-BE49-F238E27FC236}">
                <a16:creationId xmlns:a16="http://schemas.microsoft.com/office/drawing/2014/main" id="{7AC7F558-DA51-DC67-7651-01FB5EAABAF8}"/>
              </a:ext>
            </a:extLst>
          </p:cNvPr>
          <p:cNvSpPr txBox="1"/>
          <p:nvPr/>
        </p:nvSpPr>
        <p:spPr>
          <a:xfrm>
            <a:off x="162306" y="9568284"/>
            <a:ext cx="16615104" cy="603242"/>
          </a:xfrm>
          <a:prstGeom prst="rect">
            <a:avLst/>
          </a:prstGeom>
          <a:noFill/>
        </p:spPr>
        <p:txBody>
          <a:bodyPr wrap="square">
            <a:spAutoFit/>
          </a:bodyPr>
          <a:lstStyle/>
          <a:p>
            <a:pPr marL="228600" marR="283210" algn="just">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Please note that Sophos is not a licensed insurance producer and does not sell, solicit or negotiate insurance products. All insurance-related information is provided by Sophos’ licensed partners and does not in any way alter or amend the terms, conditions, or exclusions of any insurance policy. By providing access to any third-party websites, Sophos is not recommending or endorsing any such third parties, or any products or services offered by such third parties. To the extent you access a third-party website from a Sophos website, please be advised that Sophos does not investigate, monitor, or check any third-party websites, or the content of such websites, for accuracy, appropriateness, or completeness, and you are solely responsible for your interactions with such third parties.</a:t>
            </a:r>
          </a:p>
        </p:txBody>
      </p:sp>
      <p:sp>
        <p:nvSpPr>
          <p:cNvPr id="4" name="Rectangle 3">
            <a:extLst>
              <a:ext uri="{FF2B5EF4-FFF2-40B4-BE49-F238E27FC236}">
                <a16:creationId xmlns:a16="http://schemas.microsoft.com/office/drawing/2014/main" id="{160B8AAF-3DC0-2A4C-9DC7-FEC3A7C88CB9}"/>
              </a:ext>
            </a:extLst>
          </p:cNvPr>
          <p:cNvSpPr/>
          <p:nvPr/>
        </p:nvSpPr>
        <p:spPr>
          <a:xfrm>
            <a:off x="854271" y="4816432"/>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9" name="Rectangle 8">
            <a:extLst>
              <a:ext uri="{FF2B5EF4-FFF2-40B4-BE49-F238E27FC236}">
                <a16:creationId xmlns:a16="http://schemas.microsoft.com/office/drawing/2014/main" id="{9CF79CD8-808B-D8DD-4843-AD251425A4E4}"/>
              </a:ext>
            </a:extLst>
          </p:cNvPr>
          <p:cNvSpPr/>
          <p:nvPr/>
        </p:nvSpPr>
        <p:spPr>
          <a:xfrm>
            <a:off x="783825" y="6204807"/>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$7,650 Premium</a:t>
            </a:r>
          </a:p>
          <a:p>
            <a:pPr algn="ctr"/>
            <a:r>
              <a:rPr lang="en-GB" dirty="0"/>
              <a:t>$200 Policy fees</a:t>
            </a:r>
          </a:p>
          <a:p>
            <a:pPr algn="ctr"/>
            <a:r>
              <a:rPr lang="en-GB" dirty="0"/>
              <a:t>$750 Cysurance certification</a:t>
            </a:r>
          </a:p>
        </p:txBody>
      </p:sp>
      <p:cxnSp>
        <p:nvCxnSpPr>
          <p:cNvPr id="10" name="Straight Connector 9">
            <a:extLst>
              <a:ext uri="{FF2B5EF4-FFF2-40B4-BE49-F238E27FC236}">
                <a16:creationId xmlns:a16="http://schemas.microsoft.com/office/drawing/2014/main" id="{8C43AB57-5BA8-C689-8E45-DA854C7930BE}"/>
              </a:ext>
            </a:extLst>
          </p:cNvPr>
          <p:cNvCxnSpPr/>
          <p:nvPr/>
        </p:nvCxnSpPr>
        <p:spPr>
          <a:xfrm>
            <a:off x="1619845" y="6188899"/>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61CA20F-2626-001F-1D43-6C1307531EDB}"/>
              </a:ext>
            </a:extLst>
          </p:cNvPr>
          <p:cNvSpPr/>
          <p:nvPr/>
        </p:nvSpPr>
        <p:spPr>
          <a:xfrm>
            <a:off x="826099" y="5062510"/>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$8,600</a:t>
            </a:r>
          </a:p>
          <a:p>
            <a:pPr algn="ctr"/>
            <a:r>
              <a:rPr lang="en-GB" sz="2800" dirty="0"/>
              <a:t>Total Cost</a:t>
            </a:r>
          </a:p>
        </p:txBody>
      </p:sp>
      <p:sp>
        <p:nvSpPr>
          <p:cNvPr id="14" name="Rectangle 13">
            <a:extLst>
              <a:ext uri="{FF2B5EF4-FFF2-40B4-BE49-F238E27FC236}">
                <a16:creationId xmlns:a16="http://schemas.microsoft.com/office/drawing/2014/main" id="{12BFB5F8-1394-30E0-CB64-E5DBDCDFAC46}"/>
              </a:ext>
            </a:extLst>
          </p:cNvPr>
          <p:cNvSpPr/>
          <p:nvPr/>
        </p:nvSpPr>
        <p:spPr>
          <a:xfrm>
            <a:off x="4153316" y="4794513"/>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17" name="Rectangle 16">
            <a:extLst>
              <a:ext uri="{FF2B5EF4-FFF2-40B4-BE49-F238E27FC236}">
                <a16:creationId xmlns:a16="http://schemas.microsoft.com/office/drawing/2014/main" id="{80205EB8-8C27-F76A-395F-47BDCC981961}"/>
              </a:ext>
            </a:extLst>
          </p:cNvPr>
          <p:cNvSpPr/>
          <p:nvPr/>
        </p:nvSpPr>
        <p:spPr>
          <a:xfrm>
            <a:off x="4082870" y="6182888"/>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$12,300 Premium</a:t>
            </a:r>
          </a:p>
          <a:p>
            <a:pPr algn="ctr"/>
            <a:r>
              <a:rPr lang="en-GB" dirty="0"/>
              <a:t>$500 Policy fees</a:t>
            </a:r>
          </a:p>
          <a:p>
            <a:pPr algn="ctr"/>
            <a:r>
              <a:rPr lang="en-GB" dirty="0"/>
              <a:t>$750 Cysurance certification</a:t>
            </a:r>
          </a:p>
        </p:txBody>
      </p:sp>
      <p:cxnSp>
        <p:nvCxnSpPr>
          <p:cNvPr id="18" name="Straight Connector 17">
            <a:extLst>
              <a:ext uri="{FF2B5EF4-FFF2-40B4-BE49-F238E27FC236}">
                <a16:creationId xmlns:a16="http://schemas.microsoft.com/office/drawing/2014/main" id="{F1B8D23E-3CFA-891E-2C77-C7D5F4DE178C}"/>
              </a:ext>
            </a:extLst>
          </p:cNvPr>
          <p:cNvCxnSpPr/>
          <p:nvPr/>
        </p:nvCxnSpPr>
        <p:spPr>
          <a:xfrm>
            <a:off x="4918890" y="6166980"/>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DD0172E-076D-8628-8A11-BA06DB647172}"/>
              </a:ext>
            </a:extLst>
          </p:cNvPr>
          <p:cNvSpPr/>
          <p:nvPr/>
        </p:nvSpPr>
        <p:spPr>
          <a:xfrm>
            <a:off x="4125144" y="5040591"/>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$13,550</a:t>
            </a:r>
          </a:p>
          <a:p>
            <a:pPr algn="ctr"/>
            <a:r>
              <a:rPr lang="en-GB" sz="2800" dirty="0"/>
              <a:t>Total Cost</a:t>
            </a:r>
          </a:p>
        </p:txBody>
      </p:sp>
      <p:sp>
        <p:nvSpPr>
          <p:cNvPr id="23" name="Rectangle 22">
            <a:extLst>
              <a:ext uri="{FF2B5EF4-FFF2-40B4-BE49-F238E27FC236}">
                <a16:creationId xmlns:a16="http://schemas.microsoft.com/office/drawing/2014/main" id="{97C5BA8F-82A1-51F9-666C-2085DA60AA35}"/>
              </a:ext>
            </a:extLst>
          </p:cNvPr>
          <p:cNvSpPr/>
          <p:nvPr/>
        </p:nvSpPr>
        <p:spPr>
          <a:xfrm>
            <a:off x="7448141" y="4798819"/>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24" name="Rectangle 23">
            <a:extLst>
              <a:ext uri="{FF2B5EF4-FFF2-40B4-BE49-F238E27FC236}">
                <a16:creationId xmlns:a16="http://schemas.microsoft.com/office/drawing/2014/main" id="{5EA15BA3-FC3B-654B-311D-B8F770E932DC}"/>
              </a:ext>
            </a:extLst>
          </p:cNvPr>
          <p:cNvSpPr/>
          <p:nvPr/>
        </p:nvSpPr>
        <p:spPr>
          <a:xfrm>
            <a:off x="7377695" y="6187194"/>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$16,500 Premium</a:t>
            </a:r>
          </a:p>
          <a:p>
            <a:pPr algn="ctr"/>
            <a:r>
              <a:rPr lang="en-GB" dirty="0"/>
              <a:t>$500 Policy fees</a:t>
            </a:r>
          </a:p>
          <a:p>
            <a:pPr algn="ctr"/>
            <a:r>
              <a:rPr lang="en-GB" dirty="0"/>
              <a:t>$750 Cysurance certification</a:t>
            </a:r>
          </a:p>
        </p:txBody>
      </p:sp>
      <p:cxnSp>
        <p:nvCxnSpPr>
          <p:cNvPr id="25" name="Straight Connector 24">
            <a:extLst>
              <a:ext uri="{FF2B5EF4-FFF2-40B4-BE49-F238E27FC236}">
                <a16:creationId xmlns:a16="http://schemas.microsoft.com/office/drawing/2014/main" id="{3B3EF228-468B-0F0F-3D14-9271510FA585}"/>
              </a:ext>
            </a:extLst>
          </p:cNvPr>
          <p:cNvCxnSpPr/>
          <p:nvPr/>
        </p:nvCxnSpPr>
        <p:spPr>
          <a:xfrm>
            <a:off x="8213715" y="6171286"/>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32A3BD9-C38C-4F17-1A24-CBD601167F0F}"/>
              </a:ext>
            </a:extLst>
          </p:cNvPr>
          <p:cNvSpPr/>
          <p:nvPr/>
        </p:nvSpPr>
        <p:spPr>
          <a:xfrm>
            <a:off x="7419969" y="5044897"/>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$17,750</a:t>
            </a:r>
          </a:p>
          <a:p>
            <a:pPr algn="ctr"/>
            <a:r>
              <a:rPr lang="en-GB" sz="2800" dirty="0"/>
              <a:t>Total Cost</a:t>
            </a:r>
          </a:p>
        </p:txBody>
      </p:sp>
      <p:sp>
        <p:nvSpPr>
          <p:cNvPr id="27" name="Rectangle 26">
            <a:extLst>
              <a:ext uri="{FF2B5EF4-FFF2-40B4-BE49-F238E27FC236}">
                <a16:creationId xmlns:a16="http://schemas.microsoft.com/office/drawing/2014/main" id="{C6E2FE46-DCA4-A9FB-1A2A-101415304B21}"/>
              </a:ext>
            </a:extLst>
          </p:cNvPr>
          <p:cNvSpPr/>
          <p:nvPr/>
        </p:nvSpPr>
        <p:spPr>
          <a:xfrm>
            <a:off x="10741466" y="4801432"/>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29" name="Rectangle 28">
            <a:extLst>
              <a:ext uri="{FF2B5EF4-FFF2-40B4-BE49-F238E27FC236}">
                <a16:creationId xmlns:a16="http://schemas.microsoft.com/office/drawing/2014/main" id="{0B1309DE-6803-A190-05A2-54724229586D}"/>
              </a:ext>
            </a:extLst>
          </p:cNvPr>
          <p:cNvSpPr/>
          <p:nvPr/>
        </p:nvSpPr>
        <p:spPr>
          <a:xfrm>
            <a:off x="10671020" y="6189807"/>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$19,750 Premium</a:t>
            </a:r>
          </a:p>
          <a:p>
            <a:pPr algn="ctr"/>
            <a:r>
              <a:rPr lang="en-GB" dirty="0"/>
              <a:t>$500 Policy fees</a:t>
            </a:r>
          </a:p>
          <a:p>
            <a:pPr algn="ctr"/>
            <a:r>
              <a:rPr lang="en-GB" dirty="0"/>
              <a:t>$750 Cysurance certification</a:t>
            </a:r>
          </a:p>
        </p:txBody>
      </p:sp>
      <p:cxnSp>
        <p:nvCxnSpPr>
          <p:cNvPr id="35" name="Straight Connector 34">
            <a:extLst>
              <a:ext uri="{FF2B5EF4-FFF2-40B4-BE49-F238E27FC236}">
                <a16:creationId xmlns:a16="http://schemas.microsoft.com/office/drawing/2014/main" id="{71FB685C-B665-4956-09D2-911AF92A9F5A}"/>
              </a:ext>
            </a:extLst>
          </p:cNvPr>
          <p:cNvCxnSpPr/>
          <p:nvPr/>
        </p:nvCxnSpPr>
        <p:spPr>
          <a:xfrm>
            <a:off x="11507040" y="6173899"/>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4883FEBF-9445-C507-DAFF-49C7722127F2}"/>
              </a:ext>
            </a:extLst>
          </p:cNvPr>
          <p:cNvSpPr/>
          <p:nvPr/>
        </p:nvSpPr>
        <p:spPr>
          <a:xfrm>
            <a:off x="10713294" y="5047510"/>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$21,000</a:t>
            </a:r>
          </a:p>
          <a:p>
            <a:pPr algn="ctr"/>
            <a:r>
              <a:rPr lang="en-GB" sz="2800" dirty="0"/>
              <a:t>Total Cost</a:t>
            </a:r>
          </a:p>
        </p:txBody>
      </p:sp>
      <p:sp>
        <p:nvSpPr>
          <p:cNvPr id="37" name="Rectangle 36">
            <a:extLst>
              <a:ext uri="{FF2B5EF4-FFF2-40B4-BE49-F238E27FC236}">
                <a16:creationId xmlns:a16="http://schemas.microsoft.com/office/drawing/2014/main" id="{4B410818-6382-05F6-3BE7-E73DC7AA0375}"/>
              </a:ext>
            </a:extLst>
          </p:cNvPr>
          <p:cNvSpPr/>
          <p:nvPr/>
        </p:nvSpPr>
        <p:spPr>
          <a:xfrm>
            <a:off x="14040511" y="4816410"/>
            <a:ext cx="3127248" cy="2546412"/>
          </a:xfrm>
          <a:prstGeom prst="rect">
            <a:avLst/>
          </a:prstGeom>
          <a:solidFill>
            <a:srgbClr val="613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p:txBody>
      </p:sp>
      <p:sp>
        <p:nvSpPr>
          <p:cNvPr id="38" name="Rectangle 37">
            <a:extLst>
              <a:ext uri="{FF2B5EF4-FFF2-40B4-BE49-F238E27FC236}">
                <a16:creationId xmlns:a16="http://schemas.microsoft.com/office/drawing/2014/main" id="{98C5904F-1254-439B-9353-E4B9ABF47122}"/>
              </a:ext>
            </a:extLst>
          </p:cNvPr>
          <p:cNvSpPr/>
          <p:nvPr/>
        </p:nvSpPr>
        <p:spPr>
          <a:xfrm>
            <a:off x="13970065" y="6204785"/>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$25,000 Premium</a:t>
            </a:r>
          </a:p>
          <a:p>
            <a:pPr algn="ctr"/>
            <a:r>
              <a:rPr lang="en-GB" dirty="0"/>
              <a:t>$500 Policy fees</a:t>
            </a:r>
          </a:p>
          <a:p>
            <a:pPr algn="ctr"/>
            <a:r>
              <a:rPr lang="en-GB" dirty="0"/>
              <a:t>$750 Cysurance certification</a:t>
            </a:r>
          </a:p>
        </p:txBody>
      </p:sp>
      <p:cxnSp>
        <p:nvCxnSpPr>
          <p:cNvPr id="39" name="Straight Connector 38">
            <a:extLst>
              <a:ext uri="{FF2B5EF4-FFF2-40B4-BE49-F238E27FC236}">
                <a16:creationId xmlns:a16="http://schemas.microsoft.com/office/drawing/2014/main" id="{E00E27B1-4B8D-2A6A-D837-59199EEA4AED}"/>
              </a:ext>
            </a:extLst>
          </p:cNvPr>
          <p:cNvCxnSpPr/>
          <p:nvPr/>
        </p:nvCxnSpPr>
        <p:spPr>
          <a:xfrm>
            <a:off x="14806085" y="6188877"/>
            <a:ext cx="1508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2EB6D621-2C12-C968-25BF-41A878319FA0}"/>
              </a:ext>
            </a:extLst>
          </p:cNvPr>
          <p:cNvSpPr/>
          <p:nvPr/>
        </p:nvSpPr>
        <p:spPr>
          <a:xfrm>
            <a:off x="14012339" y="5062488"/>
            <a:ext cx="3127248" cy="103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$26,250</a:t>
            </a:r>
          </a:p>
          <a:p>
            <a:pPr algn="ctr"/>
            <a:r>
              <a:rPr lang="en-GB" sz="2800" dirty="0"/>
              <a:t>Total Cost</a:t>
            </a:r>
          </a:p>
        </p:txBody>
      </p:sp>
      <p:grpSp>
        <p:nvGrpSpPr>
          <p:cNvPr id="30" name="Group 29">
            <a:extLst>
              <a:ext uri="{FF2B5EF4-FFF2-40B4-BE49-F238E27FC236}">
                <a16:creationId xmlns:a16="http://schemas.microsoft.com/office/drawing/2014/main" id="{3C4505FE-2516-1D48-F68F-C6E503833919}"/>
              </a:ext>
            </a:extLst>
          </p:cNvPr>
          <p:cNvGrpSpPr/>
          <p:nvPr/>
        </p:nvGrpSpPr>
        <p:grpSpPr>
          <a:xfrm>
            <a:off x="2099829" y="4603040"/>
            <a:ext cx="461256" cy="461256"/>
            <a:chOff x="2250931" y="1958363"/>
            <a:chExt cx="307504" cy="307504"/>
          </a:xfrm>
        </p:grpSpPr>
        <p:grpSp>
          <p:nvGrpSpPr>
            <p:cNvPr id="31" name="Group 30">
              <a:extLst>
                <a:ext uri="{FF2B5EF4-FFF2-40B4-BE49-F238E27FC236}">
                  <a16:creationId xmlns:a16="http://schemas.microsoft.com/office/drawing/2014/main" id="{05BC8734-5F37-56A3-6F2F-97519AEAF13E}"/>
                </a:ext>
              </a:extLst>
            </p:cNvPr>
            <p:cNvGrpSpPr/>
            <p:nvPr/>
          </p:nvGrpSpPr>
          <p:grpSpPr>
            <a:xfrm>
              <a:off x="2250931" y="1958363"/>
              <a:ext cx="307504" cy="307504"/>
              <a:chOff x="2219180" y="1964536"/>
              <a:chExt cx="371855" cy="371855"/>
            </a:xfrm>
          </p:grpSpPr>
          <p:sp>
            <p:nvSpPr>
              <p:cNvPr id="33" name="Oval 32">
                <a:extLst>
                  <a:ext uri="{FF2B5EF4-FFF2-40B4-BE49-F238E27FC236}">
                    <a16:creationId xmlns:a16="http://schemas.microsoft.com/office/drawing/2014/main" id="{3D1CDA3B-8CA0-FEF9-87E1-6FA9FA88E72B}"/>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4" name="Oval 33">
                <a:extLst>
                  <a:ext uri="{FF2B5EF4-FFF2-40B4-BE49-F238E27FC236}">
                    <a16:creationId xmlns:a16="http://schemas.microsoft.com/office/drawing/2014/main" id="{995DD521-7BDC-122B-01A6-D585EEA95E5C}"/>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32" name="L-Shape 31">
              <a:extLst>
                <a:ext uri="{FF2B5EF4-FFF2-40B4-BE49-F238E27FC236}">
                  <a16:creationId xmlns:a16="http://schemas.microsoft.com/office/drawing/2014/main" id="{A42EC6D4-429D-EFA2-2F44-FBFFB9CC0685}"/>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103" name="Group 102">
            <a:extLst>
              <a:ext uri="{FF2B5EF4-FFF2-40B4-BE49-F238E27FC236}">
                <a16:creationId xmlns:a16="http://schemas.microsoft.com/office/drawing/2014/main" id="{5FAA9A52-A992-AC19-6178-EED8F885EEC2}"/>
              </a:ext>
            </a:extLst>
          </p:cNvPr>
          <p:cNvGrpSpPr/>
          <p:nvPr/>
        </p:nvGrpSpPr>
        <p:grpSpPr>
          <a:xfrm>
            <a:off x="5398874" y="4581121"/>
            <a:ext cx="461256" cy="461256"/>
            <a:chOff x="2250931" y="1958363"/>
            <a:chExt cx="307504" cy="307504"/>
          </a:xfrm>
        </p:grpSpPr>
        <p:grpSp>
          <p:nvGrpSpPr>
            <p:cNvPr id="104" name="Group 103">
              <a:extLst>
                <a:ext uri="{FF2B5EF4-FFF2-40B4-BE49-F238E27FC236}">
                  <a16:creationId xmlns:a16="http://schemas.microsoft.com/office/drawing/2014/main" id="{91090212-6A2D-2E21-D6D2-FA4EA916E2EB}"/>
                </a:ext>
              </a:extLst>
            </p:cNvPr>
            <p:cNvGrpSpPr/>
            <p:nvPr/>
          </p:nvGrpSpPr>
          <p:grpSpPr>
            <a:xfrm>
              <a:off x="2250931" y="1958363"/>
              <a:ext cx="307504" cy="307504"/>
              <a:chOff x="2219180" y="1964536"/>
              <a:chExt cx="371855" cy="371855"/>
            </a:xfrm>
          </p:grpSpPr>
          <p:sp>
            <p:nvSpPr>
              <p:cNvPr id="106" name="Oval 105">
                <a:extLst>
                  <a:ext uri="{FF2B5EF4-FFF2-40B4-BE49-F238E27FC236}">
                    <a16:creationId xmlns:a16="http://schemas.microsoft.com/office/drawing/2014/main" id="{1E78C75D-9F8E-C811-77DB-43441E48E62D}"/>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7" name="Oval 106">
                <a:extLst>
                  <a:ext uri="{FF2B5EF4-FFF2-40B4-BE49-F238E27FC236}">
                    <a16:creationId xmlns:a16="http://schemas.microsoft.com/office/drawing/2014/main" id="{BDF66FFF-D741-650F-2D7D-E96CC914ED27}"/>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05" name="L-Shape 104">
              <a:extLst>
                <a:ext uri="{FF2B5EF4-FFF2-40B4-BE49-F238E27FC236}">
                  <a16:creationId xmlns:a16="http://schemas.microsoft.com/office/drawing/2014/main" id="{611159D0-CA2E-97D4-9436-187A9F8707F3}"/>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118" name="Group 117">
            <a:extLst>
              <a:ext uri="{FF2B5EF4-FFF2-40B4-BE49-F238E27FC236}">
                <a16:creationId xmlns:a16="http://schemas.microsoft.com/office/drawing/2014/main" id="{556FFC14-C707-CE86-9132-8FBB8F0DA073}"/>
              </a:ext>
            </a:extLst>
          </p:cNvPr>
          <p:cNvGrpSpPr/>
          <p:nvPr/>
        </p:nvGrpSpPr>
        <p:grpSpPr>
          <a:xfrm>
            <a:off x="8693699" y="4585427"/>
            <a:ext cx="461256" cy="461256"/>
            <a:chOff x="2250931" y="1958363"/>
            <a:chExt cx="307504" cy="307504"/>
          </a:xfrm>
        </p:grpSpPr>
        <p:grpSp>
          <p:nvGrpSpPr>
            <p:cNvPr id="119" name="Group 118">
              <a:extLst>
                <a:ext uri="{FF2B5EF4-FFF2-40B4-BE49-F238E27FC236}">
                  <a16:creationId xmlns:a16="http://schemas.microsoft.com/office/drawing/2014/main" id="{3B787B07-4CDA-748E-F80F-609B1DA11ADF}"/>
                </a:ext>
              </a:extLst>
            </p:cNvPr>
            <p:cNvGrpSpPr/>
            <p:nvPr/>
          </p:nvGrpSpPr>
          <p:grpSpPr>
            <a:xfrm>
              <a:off x="2250931" y="1958363"/>
              <a:ext cx="307504" cy="307504"/>
              <a:chOff x="2219180" y="1964536"/>
              <a:chExt cx="371855" cy="371855"/>
            </a:xfrm>
          </p:grpSpPr>
          <p:sp>
            <p:nvSpPr>
              <p:cNvPr id="121" name="Oval 120">
                <a:extLst>
                  <a:ext uri="{FF2B5EF4-FFF2-40B4-BE49-F238E27FC236}">
                    <a16:creationId xmlns:a16="http://schemas.microsoft.com/office/drawing/2014/main" id="{294A7845-752C-4F0C-8F6F-D74C4B42B7B1}"/>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2" name="Oval 121">
                <a:extLst>
                  <a:ext uri="{FF2B5EF4-FFF2-40B4-BE49-F238E27FC236}">
                    <a16:creationId xmlns:a16="http://schemas.microsoft.com/office/drawing/2014/main" id="{30C564D4-32ED-A6C2-AC33-A2251EA82BF1}"/>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20" name="L-Shape 119">
              <a:extLst>
                <a:ext uri="{FF2B5EF4-FFF2-40B4-BE49-F238E27FC236}">
                  <a16:creationId xmlns:a16="http://schemas.microsoft.com/office/drawing/2014/main" id="{CE1BCF50-23AC-4EA9-A31C-98CB09DA0032}"/>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133" name="Group 132">
            <a:extLst>
              <a:ext uri="{FF2B5EF4-FFF2-40B4-BE49-F238E27FC236}">
                <a16:creationId xmlns:a16="http://schemas.microsoft.com/office/drawing/2014/main" id="{ABAEBC1B-2419-DF95-020E-FB5DB1BE49AE}"/>
              </a:ext>
            </a:extLst>
          </p:cNvPr>
          <p:cNvGrpSpPr/>
          <p:nvPr/>
        </p:nvGrpSpPr>
        <p:grpSpPr>
          <a:xfrm>
            <a:off x="11987024" y="4588040"/>
            <a:ext cx="461256" cy="461256"/>
            <a:chOff x="2250931" y="1958363"/>
            <a:chExt cx="307504" cy="307504"/>
          </a:xfrm>
        </p:grpSpPr>
        <p:grpSp>
          <p:nvGrpSpPr>
            <p:cNvPr id="134" name="Group 133">
              <a:extLst>
                <a:ext uri="{FF2B5EF4-FFF2-40B4-BE49-F238E27FC236}">
                  <a16:creationId xmlns:a16="http://schemas.microsoft.com/office/drawing/2014/main" id="{F3DCFF1E-9A5F-7AB8-71BD-9DA86B6584B7}"/>
                </a:ext>
              </a:extLst>
            </p:cNvPr>
            <p:cNvGrpSpPr/>
            <p:nvPr/>
          </p:nvGrpSpPr>
          <p:grpSpPr>
            <a:xfrm>
              <a:off x="2250931" y="1958363"/>
              <a:ext cx="307504" cy="307504"/>
              <a:chOff x="2219180" y="1964536"/>
              <a:chExt cx="371855" cy="371855"/>
            </a:xfrm>
          </p:grpSpPr>
          <p:sp>
            <p:nvSpPr>
              <p:cNvPr id="136" name="Oval 135">
                <a:extLst>
                  <a:ext uri="{FF2B5EF4-FFF2-40B4-BE49-F238E27FC236}">
                    <a16:creationId xmlns:a16="http://schemas.microsoft.com/office/drawing/2014/main" id="{12998C73-25A2-7912-FB15-4AE70EF7962E}"/>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7" name="Oval 136">
                <a:extLst>
                  <a:ext uri="{FF2B5EF4-FFF2-40B4-BE49-F238E27FC236}">
                    <a16:creationId xmlns:a16="http://schemas.microsoft.com/office/drawing/2014/main" id="{0B5567A6-B94D-EB6A-B44C-3BB81110B089}"/>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35" name="L-Shape 134">
              <a:extLst>
                <a:ext uri="{FF2B5EF4-FFF2-40B4-BE49-F238E27FC236}">
                  <a16:creationId xmlns:a16="http://schemas.microsoft.com/office/drawing/2014/main" id="{4644B014-6B93-EC9F-E4A0-782563E7DED2}"/>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148" name="Group 147">
            <a:extLst>
              <a:ext uri="{FF2B5EF4-FFF2-40B4-BE49-F238E27FC236}">
                <a16:creationId xmlns:a16="http://schemas.microsoft.com/office/drawing/2014/main" id="{5A1E2B15-190C-E85C-45A9-8A924BE15058}"/>
              </a:ext>
            </a:extLst>
          </p:cNvPr>
          <p:cNvGrpSpPr/>
          <p:nvPr/>
        </p:nvGrpSpPr>
        <p:grpSpPr>
          <a:xfrm>
            <a:off x="15286069" y="4603018"/>
            <a:ext cx="461256" cy="461256"/>
            <a:chOff x="2250931" y="1958363"/>
            <a:chExt cx="307504" cy="307504"/>
          </a:xfrm>
        </p:grpSpPr>
        <p:grpSp>
          <p:nvGrpSpPr>
            <p:cNvPr id="149" name="Group 148">
              <a:extLst>
                <a:ext uri="{FF2B5EF4-FFF2-40B4-BE49-F238E27FC236}">
                  <a16:creationId xmlns:a16="http://schemas.microsoft.com/office/drawing/2014/main" id="{5131625D-1142-5668-4473-5827B8B2EDBA}"/>
                </a:ext>
              </a:extLst>
            </p:cNvPr>
            <p:cNvGrpSpPr/>
            <p:nvPr/>
          </p:nvGrpSpPr>
          <p:grpSpPr>
            <a:xfrm>
              <a:off x="2250931" y="1958363"/>
              <a:ext cx="307504" cy="307504"/>
              <a:chOff x="2219180" y="1964536"/>
              <a:chExt cx="371855" cy="371855"/>
            </a:xfrm>
          </p:grpSpPr>
          <p:sp>
            <p:nvSpPr>
              <p:cNvPr id="151" name="Oval 150">
                <a:extLst>
                  <a:ext uri="{FF2B5EF4-FFF2-40B4-BE49-F238E27FC236}">
                    <a16:creationId xmlns:a16="http://schemas.microsoft.com/office/drawing/2014/main" id="{05AAD15E-3A76-8AD7-8DC6-51FD912C39F6}"/>
                  </a:ext>
                </a:extLst>
              </p:cNvPr>
              <p:cNvSpPr>
                <a:spLocks noChangeAspect="1"/>
              </p:cNvSpPr>
              <p:nvPr/>
            </p:nvSpPr>
            <p:spPr>
              <a:xfrm>
                <a:off x="2219180" y="1964536"/>
                <a:ext cx="371855" cy="371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2" name="Oval 151">
                <a:extLst>
                  <a:ext uri="{FF2B5EF4-FFF2-40B4-BE49-F238E27FC236}">
                    <a16:creationId xmlns:a16="http://schemas.microsoft.com/office/drawing/2014/main" id="{6BE43855-D6DF-9012-8E65-23526ECD7BCA}"/>
                  </a:ext>
                </a:extLst>
              </p:cNvPr>
              <p:cNvSpPr/>
              <p:nvPr/>
            </p:nvSpPr>
            <p:spPr>
              <a:xfrm>
                <a:off x="2271245" y="2016601"/>
                <a:ext cx="267725" cy="267725"/>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50" name="L-Shape 149">
              <a:extLst>
                <a:ext uri="{FF2B5EF4-FFF2-40B4-BE49-F238E27FC236}">
                  <a16:creationId xmlns:a16="http://schemas.microsoft.com/office/drawing/2014/main" id="{31A04D8E-AB45-46C3-D84E-86FE24E5B293}"/>
                </a:ext>
              </a:extLst>
            </p:cNvPr>
            <p:cNvSpPr/>
            <p:nvPr/>
          </p:nvSpPr>
          <p:spPr>
            <a:xfrm rot="18900000">
              <a:off x="2363764" y="2045693"/>
              <a:ext cx="90452" cy="90452"/>
            </a:xfrm>
            <a:prstGeom prst="corner">
              <a:avLst>
                <a:gd name="adj1" fmla="val 9164"/>
                <a:gd name="adj2" fmla="val 8589"/>
              </a:avLst>
            </a:prstGeom>
            <a:solidFill>
              <a:srgbClr val="EC65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Tree>
    <p:extLst>
      <p:ext uri="{BB962C8B-B14F-4D97-AF65-F5344CB8AC3E}">
        <p14:creationId xmlns:p14="http://schemas.microsoft.com/office/powerpoint/2010/main" val="91751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par>
                                <p:cTn id="11" presetID="10" presetClass="entr" presetSubtype="0" fill="hold"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fade">
                                      <p:cBhvr>
                                        <p:cTn id="13" dur="500"/>
                                        <p:tgtEl>
                                          <p:spTgt spid="118"/>
                                        </p:tgtEl>
                                      </p:cBhvr>
                                    </p:animEffect>
                                  </p:childTnLst>
                                </p:cTn>
                              </p:par>
                              <p:par>
                                <p:cTn id="14" presetID="10" presetClass="entr" presetSubtype="0" fill="hold"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fade">
                                      <p:cBhvr>
                                        <p:cTn id="16" dur="500"/>
                                        <p:tgtEl>
                                          <p:spTgt spid="133"/>
                                        </p:tgtEl>
                                      </p:cBhvr>
                                    </p:animEffect>
                                  </p:childTnLst>
                                </p:cTn>
                              </p:par>
                              <p:par>
                                <p:cTn id="17" presetID="10" presetClass="entr" presetSubtype="0" fill="hold" nodeType="with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fade">
                                      <p:cBhvr>
                                        <p:cTn id="1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F3F57A-CE7B-D3B0-B874-7EED9DA86FF0}"/>
              </a:ext>
            </a:extLst>
          </p:cNvPr>
          <p:cNvSpPr>
            <a:spLocks noGrp="1"/>
          </p:cNvSpPr>
          <p:nvPr>
            <p:ph type="title"/>
          </p:nvPr>
        </p:nvSpPr>
        <p:spPr>
          <a:xfrm>
            <a:off x="737850" y="771127"/>
            <a:ext cx="11245602" cy="964769"/>
          </a:xfrm>
        </p:spPr>
        <p:txBody>
          <a:bodyPr>
            <a:normAutofit/>
          </a:bodyPr>
          <a:lstStyle/>
          <a:p>
            <a:r>
              <a:rPr lang="en-GB" sz="4800" dirty="0">
                <a:solidFill>
                  <a:srgbClr val="002060"/>
                </a:solidFill>
              </a:rPr>
              <a:t>Automatic Qualification with Sophos MDR</a:t>
            </a:r>
          </a:p>
        </p:txBody>
      </p:sp>
      <p:sp>
        <p:nvSpPr>
          <p:cNvPr id="4" name="Content Placeholder 3">
            <a:extLst>
              <a:ext uri="{FF2B5EF4-FFF2-40B4-BE49-F238E27FC236}">
                <a16:creationId xmlns:a16="http://schemas.microsoft.com/office/drawing/2014/main" id="{25C2A065-45AC-122D-059A-F3E5D2AB02F6}"/>
              </a:ext>
            </a:extLst>
          </p:cNvPr>
          <p:cNvSpPr>
            <a:spLocks noGrp="1"/>
          </p:cNvSpPr>
          <p:nvPr>
            <p:ph idx="13"/>
          </p:nvPr>
        </p:nvSpPr>
        <p:spPr>
          <a:xfrm>
            <a:off x="600617" y="1947988"/>
            <a:ext cx="11870115" cy="7979192"/>
          </a:xfrm>
        </p:spPr>
        <p:txBody>
          <a:bodyPr>
            <a:noAutofit/>
          </a:bodyPr>
          <a:lstStyle/>
          <a:p>
            <a:pPr marL="11907" marR="183330" indent="0">
              <a:buNone/>
            </a:pPr>
            <a:r>
              <a:rPr lang="en-GB" sz="2400" dirty="0"/>
              <a:t>Sophos MSPs using the Sophos MDR service that have Cysurance’s requisite security controls in place </a:t>
            </a:r>
            <a:r>
              <a:rPr lang="en-GB" sz="2400" b="1" dirty="0"/>
              <a:t>automatically qualify </a:t>
            </a:r>
            <a:r>
              <a:rPr lang="en-GB" sz="2400" dirty="0"/>
              <a:t>for the Cysurance Certification and Certified Cyber Insurance programs, providing two layers of protection against incident remediation and recovery expenses.</a:t>
            </a:r>
            <a:br>
              <a:rPr lang="en-GB" sz="2400" dirty="0"/>
            </a:br>
            <a:endParaRPr lang="en-GB" sz="2400" dirty="0"/>
          </a:p>
          <a:p>
            <a:pPr marL="11907" marR="183330" indent="0">
              <a:buNone/>
            </a:pPr>
            <a:r>
              <a:rPr lang="en-GB" sz="3000" b="1" dirty="0"/>
              <a:t>Program Benefits</a:t>
            </a:r>
          </a:p>
          <a:p>
            <a:pPr marL="11907" marR="183330" indent="0">
              <a:buNone/>
            </a:pPr>
            <a:r>
              <a:rPr lang="en-GB" sz="2400" b="1" dirty="0"/>
              <a:t>Cysurance Certified Insurance program</a:t>
            </a:r>
            <a:r>
              <a:rPr lang="en-GB" sz="2400" dirty="0"/>
              <a:t>: Provides up to $2 million in cyber insurance coverage, including full limits, first and third-party expenses, business continuity and disaster recovery plans.</a:t>
            </a:r>
          </a:p>
          <a:p>
            <a:pPr marL="11907" marR="183330" indent="0">
              <a:buNone/>
            </a:pPr>
            <a:r>
              <a:rPr lang="en-GB" sz="2400" b="1" dirty="0"/>
              <a:t>Cysurance Certification warranty</a:t>
            </a:r>
            <a:r>
              <a:rPr lang="en-GB" sz="2400" dirty="0"/>
              <a:t>:</a:t>
            </a:r>
            <a:r>
              <a:rPr lang="en-GB" sz="2400" b="1" dirty="0"/>
              <a:t> </a:t>
            </a:r>
            <a:r>
              <a:rPr lang="en-GB" sz="2400" dirty="0"/>
              <a:t>Reimburses up to $500,000 in remediation and recovery expenses in the event of a ransomware incident, inclusive of breach notification costs, compliance and regulatory penalties, and business income loss.</a:t>
            </a:r>
            <a:br>
              <a:rPr lang="en-GB" sz="2400" dirty="0"/>
            </a:br>
            <a:endParaRPr lang="en-GB" sz="2400" dirty="0"/>
          </a:p>
          <a:p>
            <a:pPr marL="11907" marR="183330" indent="0">
              <a:buNone/>
            </a:pPr>
            <a:r>
              <a:rPr lang="en-GB" sz="3000" b="1" dirty="0"/>
              <a:t>Program Activation</a:t>
            </a:r>
          </a:p>
          <a:p>
            <a:pPr marL="11907" marR="183330" indent="0">
              <a:buNone/>
            </a:pPr>
            <a:r>
              <a:rPr lang="en-GB" sz="2400" b="1" dirty="0"/>
              <a:t>In the event of a ransomware incident</a:t>
            </a:r>
            <a:r>
              <a:rPr lang="en-GB" sz="2400" dirty="0"/>
              <a:t>, the Certification warranty is activated first. Once exhausted, the Certified Cyber Insurance responds to cover additional remediation expenses.</a:t>
            </a:r>
          </a:p>
          <a:p>
            <a:pPr marL="11907" marR="183330" indent="0">
              <a:buNone/>
            </a:pPr>
            <a:r>
              <a:rPr lang="en-GB" sz="2400" b="1" dirty="0"/>
              <a:t>In the event of non-ransomware and business continuity events</a:t>
            </a:r>
            <a:r>
              <a:rPr lang="en-GB" sz="2400" dirty="0"/>
              <a:t>, the Certified Cyber Insurance responds immediately. </a:t>
            </a:r>
          </a:p>
        </p:txBody>
      </p:sp>
      <p:grpSp>
        <p:nvGrpSpPr>
          <p:cNvPr id="13" name="Group 12">
            <a:extLst>
              <a:ext uri="{FF2B5EF4-FFF2-40B4-BE49-F238E27FC236}">
                <a16:creationId xmlns:a16="http://schemas.microsoft.com/office/drawing/2014/main" id="{4816B170-FD7F-8CDB-5258-8B72295844C1}"/>
              </a:ext>
            </a:extLst>
          </p:cNvPr>
          <p:cNvGrpSpPr/>
          <p:nvPr/>
        </p:nvGrpSpPr>
        <p:grpSpPr>
          <a:xfrm>
            <a:off x="13469886" y="1"/>
            <a:ext cx="4833087" cy="10287000"/>
            <a:chOff x="8942712" y="0"/>
            <a:chExt cx="3222058" cy="6858000"/>
          </a:xfrm>
        </p:grpSpPr>
        <p:sp>
          <p:nvSpPr>
            <p:cNvPr id="2" name="Rectangle 1">
              <a:extLst>
                <a:ext uri="{FF2B5EF4-FFF2-40B4-BE49-F238E27FC236}">
                  <a16:creationId xmlns:a16="http://schemas.microsoft.com/office/drawing/2014/main" id="{D7B520D6-5ECE-3970-A678-52D2EF6EBDC0}"/>
                </a:ext>
              </a:extLst>
            </p:cNvPr>
            <p:cNvSpPr/>
            <p:nvPr/>
          </p:nvSpPr>
          <p:spPr>
            <a:xfrm>
              <a:off x="8942712" y="0"/>
              <a:ext cx="3222058" cy="6858000"/>
            </a:xfrm>
            <a:prstGeom prst="rect">
              <a:avLst/>
            </a:prstGeom>
            <a:solidFill>
              <a:srgbClr val="00206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2"/>
            </a:p>
          </p:txBody>
        </p:sp>
        <p:sp>
          <p:nvSpPr>
            <p:cNvPr id="5" name="Insurance terms TextBox 14">
              <a:extLst>
                <a:ext uri="{FF2B5EF4-FFF2-40B4-BE49-F238E27FC236}">
                  <a16:creationId xmlns:a16="http://schemas.microsoft.com/office/drawing/2014/main" id="{CCBA8C48-D075-DDDC-DCCF-75EEB96B3435}"/>
                </a:ext>
              </a:extLst>
            </p:cNvPr>
            <p:cNvSpPr txBox="1"/>
            <p:nvPr/>
          </p:nvSpPr>
          <p:spPr>
            <a:xfrm>
              <a:off x="9134323" y="5863420"/>
              <a:ext cx="2773558" cy="492443"/>
            </a:xfrm>
            <a:prstGeom prst="rect">
              <a:avLst/>
            </a:prstGeom>
            <a:noFill/>
          </p:spPr>
          <p:txBody>
            <a:bodyPr wrap="square" rtlCol="0">
              <a:spAutoFit/>
            </a:bodyPr>
            <a:lstStyle/>
            <a:p>
              <a:pPr algn="just"/>
              <a:r>
                <a:rPr lang="en-US" sz="1050" b="0" i="1" dirty="0">
                  <a:solidFill>
                    <a:schemeClr val="bg1"/>
                  </a:solidFill>
                  <a:effectLst/>
                  <a:latin typeface="Calibri" panose="020F0502020204030204" pitchFamily="34" charset="0"/>
                </a:rPr>
                <a:t>Insurance offered by Cysurance, LLC. Delaware License </a:t>
              </a:r>
              <a:r>
                <a:rPr lang="en-US" sz="1050" b="0" i="0" dirty="0">
                  <a:solidFill>
                    <a:schemeClr val="bg1"/>
                  </a:solidFill>
                  <a:effectLst/>
                  <a:latin typeface="Calibri" panose="020F0502020204030204" pitchFamily="34" charset="0"/>
                </a:rPr>
                <a:t>3000712359</a:t>
              </a:r>
              <a:r>
                <a:rPr lang="en-US" sz="1050" b="0" i="1" dirty="0">
                  <a:solidFill>
                    <a:schemeClr val="bg1"/>
                  </a:solidFill>
                  <a:effectLst/>
                  <a:latin typeface="Calibri" panose="020F0502020204030204" pitchFamily="34" charset="0"/>
                </a:rPr>
                <a:t>. All products may not be available in all states. This communication contains product summaries only. Coverage is subject to the language of the policies as actually issued. </a:t>
              </a:r>
              <a:endParaRPr lang="en-US" sz="1050" dirty="0">
                <a:solidFill>
                  <a:schemeClr val="bg1"/>
                </a:solidFill>
              </a:endParaRPr>
            </a:p>
          </p:txBody>
        </p:sp>
        <p:grpSp>
          <p:nvGrpSpPr>
            <p:cNvPr id="6" name="Group 5">
              <a:extLst>
                <a:ext uri="{FF2B5EF4-FFF2-40B4-BE49-F238E27FC236}">
                  <a16:creationId xmlns:a16="http://schemas.microsoft.com/office/drawing/2014/main" id="{9E65E6B9-3397-35F3-489D-DFD8E5ACBBD9}"/>
                </a:ext>
              </a:extLst>
            </p:cNvPr>
            <p:cNvGrpSpPr>
              <a:grpSpLocks noChangeAspect="1"/>
            </p:cNvGrpSpPr>
            <p:nvPr/>
          </p:nvGrpSpPr>
          <p:grpSpPr>
            <a:xfrm>
              <a:off x="9435550" y="108115"/>
              <a:ext cx="2319645" cy="1592081"/>
              <a:chOff x="6633699" y="11378"/>
              <a:chExt cx="3441700" cy="2362200"/>
            </a:xfrm>
          </p:grpSpPr>
          <p:pic>
            <p:nvPicPr>
              <p:cNvPr id="7" name="Graphic 6">
                <a:extLst>
                  <a:ext uri="{FF2B5EF4-FFF2-40B4-BE49-F238E27FC236}">
                    <a16:creationId xmlns:a16="http://schemas.microsoft.com/office/drawing/2014/main" id="{84B6A168-C754-8A3D-24A9-B9C675F411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3699" y="11378"/>
                <a:ext cx="3441700" cy="2362200"/>
              </a:xfrm>
              <a:prstGeom prst="rect">
                <a:avLst/>
              </a:prstGeom>
            </p:spPr>
          </p:pic>
          <p:pic>
            <p:nvPicPr>
              <p:cNvPr id="8" name="Graphic 7">
                <a:extLst>
                  <a:ext uri="{FF2B5EF4-FFF2-40B4-BE49-F238E27FC236}">
                    <a16:creationId xmlns:a16="http://schemas.microsoft.com/office/drawing/2014/main" id="{7BEB0F3F-1558-E74A-E8B2-B2A1270684F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6590"/>
              <a:stretch/>
            </p:blipFill>
            <p:spPr>
              <a:xfrm>
                <a:off x="6633699" y="1348143"/>
                <a:ext cx="3441700" cy="1025434"/>
              </a:xfrm>
              <a:prstGeom prst="rect">
                <a:avLst/>
              </a:prstGeom>
            </p:spPr>
          </p:pic>
        </p:grpSp>
        <p:sp>
          <p:nvSpPr>
            <p:cNvPr id="9" name="Oval 8">
              <a:extLst>
                <a:ext uri="{FF2B5EF4-FFF2-40B4-BE49-F238E27FC236}">
                  <a16:creationId xmlns:a16="http://schemas.microsoft.com/office/drawing/2014/main" id="{975E2C47-9CAA-7A1D-33E2-5A9C3ACB3382}"/>
                </a:ext>
              </a:extLst>
            </p:cNvPr>
            <p:cNvSpPr/>
            <p:nvPr/>
          </p:nvSpPr>
          <p:spPr>
            <a:xfrm>
              <a:off x="9534129" y="3398415"/>
              <a:ext cx="2067216" cy="2065586"/>
            </a:xfrm>
            <a:prstGeom prst="ellipse">
              <a:avLst/>
            </a:prstGeom>
            <a:gradFill>
              <a:gsLst>
                <a:gs pos="0">
                  <a:schemeClr val="accent1">
                    <a:lumMod val="110000"/>
                    <a:satMod val="105000"/>
                    <a:tint val="67000"/>
                  </a:schemeClr>
                </a:gs>
                <a:gs pos="11000">
                  <a:schemeClr val="accent1"/>
                </a:gs>
                <a:gs pos="100000">
                  <a:schemeClr val="accent1">
                    <a:lumMod val="105000"/>
                    <a:satMod val="109000"/>
                    <a:tint val="81000"/>
                  </a:schemeClr>
                </a:gs>
              </a:gsLst>
            </a:gradFill>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10" name="Oval 9">
              <a:extLst>
                <a:ext uri="{FF2B5EF4-FFF2-40B4-BE49-F238E27FC236}">
                  <a16:creationId xmlns:a16="http://schemas.microsoft.com/office/drawing/2014/main" id="{B7255DC7-6AE7-705B-CD4F-EA89EFDA1E16}"/>
                </a:ext>
              </a:extLst>
            </p:cNvPr>
            <p:cNvSpPr/>
            <p:nvPr/>
          </p:nvSpPr>
          <p:spPr>
            <a:xfrm>
              <a:off x="9535605" y="1761658"/>
              <a:ext cx="2067216" cy="2065586"/>
            </a:xfrm>
            <a:prstGeom prst="ellipse">
              <a:avLst/>
            </a:prstGeom>
            <a:gradFill>
              <a:gsLst>
                <a:gs pos="0">
                  <a:srgbClr val="7030A0"/>
                </a:gs>
                <a:gs pos="67000">
                  <a:schemeClr val="accent1">
                    <a:lumMod val="105000"/>
                    <a:satMod val="103000"/>
                    <a:tint val="73000"/>
                  </a:schemeClr>
                </a:gs>
                <a:gs pos="100000">
                  <a:schemeClr val="accent1">
                    <a:lumMod val="105000"/>
                    <a:satMod val="109000"/>
                    <a:tint val="81000"/>
                  </a:schemeClr>
                </a:gs>
              </a:gsLst>
            </a:gradFill>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11" name="TextBox 10">
              <a:extLst>
                <a:ext uri="{FF2B5EF4-FFF2-40B4-BE49-F238E27FC236}">
                  <a16:creationId xmlns:a16="http://schemas.microsoft.com/office/drawing/2014/main" id="{EE75C2F4-4ACE-2CA2-F568-A83BAEBB8A76}"/>
                </a:ext>
              </a:extLst>
            </p:cNvPr>
            <p:cNvSpPr txBox="1"/>
            <p:nvPr/>
          </p:nvSpPr>
          <p:spPr>
            <a:xfrm>
              <a:off x="9818764" y="2185127"/>
              <a:ext cx="1670029" cy="1169807"/>
            </a:xfrm>
            <a:prstGeom prst="rect">
              <a:avLst/>
            </a:prstGeom>
            <a:noFill/>
          </p:spPr>
          <p:txBody>
            <a:bodyPr wrap="square" rtlCol="0">
              <a:spAutoFit/>
            </a:bodyPr>
            <a:lstStyle/>
            <a:p>
              <a:pPr algn="ctr"/>
              <a:r>
                <a:rPr lang="en-US" sz="2400" dirty="0">
                  <a:solidFill>
                    <a:schemeClr val="bg1"/>
                  </a:solidFill>
                </a:rPr>
                <a:t>Certification Program</a:t>
              </a:r>
            </a:p>
            <a:p>
              <a:pPr algn="ctr"/>
              <a:endParaRPr lang="en-US" sz="1200" dirty="0">
                <a:solidFill>
                  <a:schemeClr val="bg1"/>
                </a:solidFill>
              </a:endParaRPr>
            </a:p>
            <a:p>
              <a:pPr marL="285722" indent="-285722">
                <a:buFont typeface="Wingdings" panose="05000000000000000000" pitchFamily="2" charset="2"/>
                <a:buChar char="v"/>
              </a:pPr>
              <a:r>
                <a:rPr lang="en-US" sz="1601" dirty="0">
                  <a:solidFill>
                    <a:schemeClr val="bg1"/>
                  </a:solidFill>
                </a:rPr>
                <a:t>Ransomware</a:t>
              </a:r>
            </a:p>
            <a:p>
              <a:pPr marL="285722" indent="-285722">
                <a:buFont typeface="Wingdings" panose="05000000000000000000" pitchFamily="2" charset="2"/>
                <a:buChar char="v"/>
              </a:pPr>
              <a:r>
                <a:rPr lang="en-US" sz="1601" dirty="0">
                  <a:solidFill>
                    <a:schemeClr val="bg1"/>
                  </a:solidFill>
                </a:rPr>
                <a:t>Compliance</a:t>
              </a:r>
            </a:p>
            <a:p>
              <a:pPr marL="285722" indent="-285722">
                <a:buFont typeface="Wingdings" panose="05000000000000000000" pitchFamily="2" charset="2"/>
                <a:buChar char="v"/>
              </a:pPr>
              <a:r>
                <a:rPr lang="en-US" sz="1601" dirty="0">
                  <a:solidFill>
                    <a:schemeClr val="bg1"/>
                  </a:solidFill>
                </a:rPr>
                <a:t>Business Income Loss</a:t>
              </a:r>
            </a:p>
          </p:txBody>
        </p:sp>
        <p:sp>
          <p:nvSpPr>
            <p:cNvPr id="12" name="TextBox 11">
              <a:extLst>
                <a:ext uri="{FF2B5EF4-FFF2-40B4-BE49-F238E27FC236}">
                  <a16:creationId xmlns:a16="http://schemas.microsoft.com/office/drawing/2014/main" id="{D141AE9C-886C-BB12-E0B4-FD9300FE8327}"/>
                </a:ext>
              </a:extLst>
            </p:cNvPr>
            <p:cNvSpPr txBox="1"/>
            <p:nvPr/>
          </p:nvSpPr>
          <p:spPr>
            <a:xfrm>
              <a:off x="9755948" y="3957683"/>
              <a:ext cx="1795662" cy="1334041"/>
            </a:xfrm>
            <a:prstGeom prst="rect">
              <a:avLst/>
            </a:prstGeom>
            <a:noFill/>
          </p:spPr>
          <p:txBody>
            <a:bodyPr wrap="square" rtlCol="0">
              <a:spAutoFit/>
            </a:bodyPr>
            <a:lstStyle/>
            <a:p>
              <a:pPr algn="ctr"/>
              <a:r>
                <a:rPr lang="en-US" sz="2400" dirty="0">
                  <a:solidFill>
                    <a:schemeClr val="bg1"/>
                  </a:solidFill>
                </a:rPr>
                <a:t>Certification Cyber Insurance</a:t>
              </a:r>
            </a:p>
            <a:p>
              <a:pPr algn="ctr"/>
              <a:endParaRPr lang="en-US" sz="1200" dirty="0">
                <a:solidFill>
                  <a:schemeClr val="bg1"/>
                </a:solidFill>
              </a:endParaRPr>
            </a:p>
            <a:p>
              <a:pPr marL="285722" indent="-285722">
                <a:buFont typeface="Wingdings" panose="05000000000000000000" pitchFamily="2" charset="2"/>
                <a:buChar char="v"/>
              </a:pPr>
              <a:r>
                <a:rPr lang="en-US" sz="1601" dirty="0">
                  <a:solidFill>
                    <a:schemeClr val="bg1"/>
                  </a:solidFill>
                </a:rPr>
                <a:t>Full Coverage</a:t>
              </a:r>
            </a:p>
            <a:p>
              <a:pPr marL="285722" indent="-285722">
                <a:buFont typeface="Wingdings" panose="05000000000000000000" pitchFamily="2" charset="2"/>
                <a:buChar char="v"/>
              </a:pPr>
              <a:r>
                <a:rPr lang="en-US" sz="1601" dirty="0">
                  <a:solidFill>
                    <a:schemeClr val="bg1"/>
                  </a:solidFill>
                </a:rPr>
                <a:t>First and Third-Party Expenses</a:t>
              </a:r>
            </a:p>
            <a:p>
              <a:endParaRPr lang="en-US" sz="1601" dirty="0">
                <a:solidFill>
                  <a:schemeClr val="bg1"/>
                </a:solidFill>
              </a:endParaRPr>
            </a:p>
          </p:txBody>
        </p:sp>
      </p:grpSp>
    </p:spTree>
    <p:extLst>
      <p:ext uri="{BB962C8B-B14F-4D97-AF65-F5344CB8AC3E}">
        <p14:creationId xmlns:p14="http://schemas.microsoft.com/office/powerpoint/2010/main" val="92425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93E6-AC4C-B446-AF1D-A0B6C5D76C50}"/>
              </a:ext>
            </a:extLst>
          </p:cNvPr>
          <p:cNvSpPr/>
          <p:nvPr/>
        </p:nvSpPr>
        <p:spPr>
          <a:xfrm>
            <a:off x="13422044" y="0"/>
            <a:ext cx="4833087" cy="10287000"/>
          </a:xfrm>
          <a:prstGeom prst="rect">
            <a:avLst/>
          </a:prstGeom>
          <a:solidFill>
            <a:srgbClr val="663AE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2"/>
          </a:p>
        </p:txBody>
      </p:sp>
      <p:sp>
        <p:nvSpPr>
          <p:cNvPr id="3" name="Insurance terms TextBox 14">
            <a:extLst>
              <a:ext uri="{FF2B5EF4-FFF2-40B4-BE49-F238E27FC236}">
                <a16:creationId xmlns:a16="http://schemas.microsoft.com/office/drawing/2014/main" id="{830FA9C3-421C-2B75-8D81-755162F4E3A0}"/>
              </a:ext>
            </a:extLst>
          </p:cNvPr>
          <p:cNvSpPr txBox="1"/>
          <p:nvPr/>
        </p:nvSpPr>
        <p:spPr>
          <a:xfrm>
            <a:off x="13838015" y="8799635"/>
            <a:ext cx="4160336" cy="738664"/>
          </a:xfrm>
          <a:prstGeom prst="rect">
            <a:avLst/>
          </a:prstGeom>
          <a:noFill/>
        </p:spPr>
        <p:txBody>
          <a:bodyPr wrap="square" rtlCol="0">
            <a:spAutoFit/>
          </a:bodyPr>
          <a:lstStyle/>
          <a:p>
            <a:pPr algn="just"/>
            <a:r>
              <a:rPr lang="en-US" sz="1050" b="0" i="1" dirty="0">
                <a:solidFill>
                  <a:schemeClr val="bg1"/>
                </a:solidFill>
                <a:effectLst/>
                <a:latin typeface="Calibri" panose="020F0502020204030204" pitchFamily="34" charset="0"/>
              </a:rPr>
              <a:t>Insurance offered by Cysurance, LLC. Delaware License </a:t>
            </a:r>
            <a:r>
              <a:rPr lang="en-US" sz="1050" b="0" i="0" dirty="0">
                <a:solidFill>
                  <a:schemeClr val="bg1"/>
                </a:solidFill>
                <a:effectLst/>
                <a:latin typeface="Calibri" panose="020F0502020204030204" pitchFamily="34" charset="0"/>
              </a:rPr>
              <a:t>3000712359</a:t>
            </a:r>
            <a:r>
              <a:rPr lang="en-US" sz="1050" b="0" i="1" dirty="0">
                <a:solidFill>
                  <a:schemeClr val="bg1"/>
                </a:solidFill>
                <a:effectLst/>
                <a:latin typeface="Calibri" panose="020F0502020204030204" pitchFamily="34" charset="0"/>
              </a:rPr>
              <a:t>. All products may not be available in all states. This communication contains product summaries only. Coverage is subject to the language of the policies as actually issued. </a:t>
            </a:r>
            <a:endParaRPr lang="en-US" sz="1050" dirty="0">
              <a:solidFill>
                <a:schemeClr val="bg1"/>
              </a:solidFill>
            </a:endParaRPr>
          </a:p>
        </p:txBody>
      </p:sp>
      <p:grpSp>
        <p:nvGrpSpPr>
          <p:cNvPr id="4" name="Group 3">
            <a:extLst>
              <a:ext uri="{FF2B5EF4-FFF2-40B4-BE49-F238E27FC236}">
                <a16:creationId xmlns:a16="http://schemas.microsoft.com/office/drawing/2014/main" id="{85077109-5DA2-D686-EB77-E652DEF42746}"/>
              </a:ext>
            </a:extLst>
          </p:cNvPr>
          <p:cNvGrpSpPr/>
          <p:nvPr/>
        </p:nvGrpSpPr>
        <p:grpSpPr>
          <a:xfrm>
            <a:off x="13933853" y="2455895"/>
            <a:ext cx="4064498" cy="5647596"/>
            <a:chOff x="6987284" y="1603472"/>
            <a:chExt cx="2709664" cy="3765064"/>
          </a:xfrm>
        </p:grpSpPr>
        <p:sp>
          <p:nvSpPr>
            <p:cNvPr id="5" name="Round Diagonal Corner Rectangle 12">
              <a:extLst>
                <a:ext uri="{FF2B5EF4-FFF2-40B4-BE49-F238E27FC236}">
                  <a16:creationId xmlns:a16="http://schemas.microsoft.com/office/drawing/2014/main" id="{ABE576F5-C3F0-48D9-2103-BD20C53402DD}"/>
                </a:ext>
              </a:extLst>
            </p:cNvPr>
            <p:cNvSpPr/>
            <p:nvPr/>
          </p:nvSpPr>
          <p:spPr>
            <a:xfrm>
              <a:off x="6987284" y="1603472"/>
              <a:ext cx="2709664" cy="3765064"/>
            </a:xfrm>
            <a:prstGeom prst="round2DiagRect">
              <a:avLst>
                <a:gd name="adj1" fmla="val 50000"/>
                <a:gd name="adj2" fmla="val 0"/>
              </a:avLst>
            </a:prstGeom>
            <a:solidFill>
              <a:srgbClr val="002060">
                <a:alpha val="75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TextBox 5">
              <a:extLst>
                <a:ext uri="{FF2B5EF4-FFF2-40B4-BE49-F238E27FC236}">
                  <a16:creationId xmlns:a16="http://schemas.microsoft.com/office/drawing/2014/main" id="{660B3008-27AD-77D7-EFBC-5610012A9D9C}"/>
                </a:ext>
              </a:extLst>
            </p:cNvPr>
            <p:cNvSpPr txBox="1"/>
            <p:nvPr/>
          </p:nvSpPr>
          <p:spPr>
            <a:xfrm>
              <a:off x="7224256" y="2839320"/>
              <a:ext cx="2235718" cy="1509045"/>
            </a:xfrm>
            <a:prstGeom prst="rect">
              <a:avLst/>
            </a:prstGeom>
            <a:noFill/>
          </p:spPr>
          <p:txBody>
            <a:bodyPr wrap="square" rtlCol="0">
              <a:spAutoFit/>
            </a:bodyPr>
            <a:lstStyle/>
            <a:p>
              <a:r>
                <a:rPr lang="en-US" sz="1601" spc="17" dirty="0">
                  <a:solidFill>
                    <a:schemeClr val="bg1"/>
                  </a:solidFill>
                  <a:latin typeface="Calibri" panose="020F0502020204030204" pitchFamily="34" charset="0"/>
                  <a:cs typeface="Calibri" panose="020F0502020204030204" pitchFamily="34" charset="0"/>
                </a:rPr>
                <a:t>Certified Cyber Insurance includes:</a:t>
              </a:r>
            </a:p>
            <a:p>
              <a:pPr>
                <a:lnSpc>
                  <a:spcPct val="150000"/>
                </a:lnSpc>
              </a:pPr>
              <a:endParaRPr lang="en-US" sz="500" b="1" dirty="0">
                <a:solidFill>
                  <a:schemeClr val="bg1"/>
                </a:solidFill>
                <a:latin typeface="Calibri" panose="020F0502020204030204" pitchFamily="34" charset="0"/>
                <a:cs typeface="Calibri" panose="020F0502020204030204" pitchFamily="34" charset="0"/>
              </a:endParaRPr>
            </a:p>
            <a:p>
              <a:pPr marL="235494" indent="-235494">
                <a:lnSpc>
                  <a:spcPct val="150000"/>
                </a:lnSpc>
                <a:buFont typeface="Wingdings" pitchFamily="2" charset="2"/>
                <a:buChar char="v"/>
              </a:pPr>
              <a:r>
                <a:rPr lang="en-US" sz="1601" dirty="0">
                  <a:solidFill>
                    <a:schemeClr val="bg1"/>
                  </a:solidFill>
                  <a:latin typeface="Calibri Light" panose="020F0302020204030204" pitchFamily="34" charset="0"/>
                  <a:cs typeface="Calibri Light" panose="020F0302020204030204" pitchFamily="34" charset="0"/>
                </a:rPr>
                <a:t>Full Limits</a:t>
              </a:r>
            </a:p>
            <a:p>
              <a:pPr marL="235494" indent="-235494">
                <a:lnSpc>
                  <a:spcPct val="150000"/>
                </a:lnSpc>
                <a:buFont typeface="Wingdings" pitchFamily="2" charset="2"/>
                <a:buChar char="v"/>
              </a:pPr>
              <a:r>
                <a:rPr lang="en-US" sz="1601" dirty="0">
                  <a:solidFill>
                    <a:schemeClr val="bg1"/>
                  </a:solidFill>
                  <a:latin typeface="Calibri Light" panose="020F0302020204030204" pitchFamily="34" charset="0"/>
                  <a:cs typeface="Calibri Light" panose="020F0302020204030204" pitchFamily="34" charset="0"/>
                </a:rPr>
                <a:t>First and Third-Party Expense</a:t>
              </a:r>
            </a:p>
            <a:p>
              <a:pPr marL="235494" indent="-235494">
                <a:lnSpc>
                  <a:spcPct val="150000"/>
                </a:lnSpc>
                <a:buFont typeface="Wingdings" pitchFamily="2" charset="2"/>
                <a:buChar char="v"/>
              </a:pPr>
              <a:r>
                <a:rPr lang="en-US" sz="1601" dirty="0">
                  <a:solidFill>
                    <a:schemeClr val="bg1"/>
                  </a:solidFill>
                  <a:latin typeface="Calibri Light" panose="020F0302020204030204" pitchFamily="34" charset="0"/>
                  <a:cs typeface="Calibri Light" panose="020F0302020204030204" pitchFamily="34" charset="0"/>
                </a:rPr>
                <a:t>Business Continuity &amp; Disaster Recovery Plans</a:t>
              </a:r>
            </a:p>
            <a:p>
              <a:pPr marL="235494" indent="-235494">
                <a:lnSpc>
                  <a:spcPct val="150000"/>
                </a:lnSpc>
                <a:buFont typeface="Wingdings" pitchFamily="2" charset="2"/>
                <a:buChar char="v"/>
              </a:pPr>
              <a:r>
                <a:rPr lang="en-US" sz="1601" dirty="0">
                  <a:solidFill>
                    <a:schemeClr val="bg1"/>
                  </a:solidFill>
                  <a:latin typeface="Calibri Light" panose="020F0302020204030204" pitchFamily="34" charset="0"/>
                  <a:cs typeface="Calibri Light" panose="020F0302020204030204" pitchFamily="34" charset="0"/>
                </a:rPr>
                <a:t>Business Email Compromise</a:t>
              </a:r>
            </a:p>
          </p:txBody>
        </p:sp>
      </p:grpSp>
      <p:grpSp>
        <p:nvGrpSpPr>
          <p:cNvPr id="7" name="Group 6">
            <a:extLst>
              <a:ext uri="{FF2B5EF4-FFF2-40B4-BE49-F238E27FC236}">
                <a16:creationId xmlns:a16="http://schemas.microsoft.com/office/drawing/2014/main" id="{5C646ED6-A53F-48B7-5DFC-8CDEF660BC3B}"/>
              </a:ext>
            </a:extLst>
          </p:cNvPr>
          <p:cNvGrpSpPr>
            <a:grpSpLocks noChangeAspect="1"/>
          </p:cNvGrpSpPr>
          <p:nvPr/>
        </p:nvGrpSpPr>
        <p:grpSpPr>
          <a:xfrm>
            <a:off x="14295205" y="108884"/>
            <a:ext cx="3479468" cy="2388122"/>
            <a:chOff x="6633699" y="11378"/>
            <a:chExt cx="3441700" cy="2362200"/>
          </a:xfrm>
        </p:grpSpPr>
        <p:pic>
          <p:nvPicPr>
            <p:cNvPr id="8" name="Graphic 7">
              <a:extLst>
                <a:ext uri="{FF2B5EF4-FFF2-40B4-BE49-F238E27FC236}">
                  <a16:creationId xmlns:a16="http://schemas.microsoft.com/office/drawing/2014/main" id="{A4BB77D6-6D0A-E7F8-D551-5ED5CFF4AC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33699" y="11378"/>
              <a:ext cx="3441700" cy="2362200"/>
            </a:xfrm>
            <a:prstGeom prst="rect">
              <a:avLst/>
            </a:prstGeom>
          </p:spPr>
        </p:pic>
        <p:pic>
          <p:nvPicPr>
            <p:cNvPr id="9" name="Graphic 8">
              <a:extLst>
                <a:ext uri="{FF2B5EF4-FFF2-40B4-BE49-F238E27FC236}">
                  <a16:creationId xmlns:a16="http://schemas.microsoft.com/office/drawing/2014/main" id="{A09A828B-3B7C-387E-8F0F-28050904C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33699" y="11378"/>
              <a:ext cx="3441700" cy="2362200"/>
            </a:xfrm>
            <a:prstGeom prst="rect">
              <a:avLst/>
            </a:prstGeom>
          </p:spPr>
        </p:pic>
      </p:grpSp>
      <p:sp>
        <p:nvSpPr>
          <p:cNvPr id="10" name="TextBox 9">
            <a:extLst>
              <a:ext uri="{FF2B5EF4-FFF2-40B4-BE49-F238E27FC236}">
                <a16:creationId xmlns:a16="http://schemas.microsoft.com/office/drawing/2014/main" id="{271710E5-838C-6A1D-D750-81A64EFCADBF}"/>
              </a:ext>
            </a:extLst>
          </p:cNvPr>
          <p:cNvSpPr txBox="1"/>
          <p:nvPr/>
        </p:nvSpPr>
        <p:spPr>
          <a:xfrm>
            <a:off x="503625" y="3234126"/>
            <a:ext cx="5071113" cy="1108252"/>
          </a:xfrm>
          <a:prstGeom prst="rect">
            <a:avLst/>
          </a:prstGeom>
          <a:noFill/>
        </p:spPr>
        <p:txBody>
          <a:bodyPr wrap="square" rtlCol="0">
            <a:spAutoFit/>
          </a:bodyPr>
          <a:lstStyle/>
          <a:p>
            <a:r>
              <a:rPr lang="en-US" sz="2000" b="1" dirty="0"/>
              <a:t>Certified Cyber Insurance Features</a:t>
            </a:r>
          </a:p>
          <a:p>
            <a:endParaRPr lang="en-US" sz="1400" dirty="0"/>
          </a:p>
          <a:p>
            <a:pPr marL="285722" indent="-285722">
              <a:buFont typeface="Arial" panose="020B0604020202020204" pitchFamily="34" charset="0"/>
              <a:buChar char="•"/>
            </a:pPr>
            <a:r>
              <a:rPr lang="en-US" sz="1601" dirty="0"/>
              <a:t>Full Coverage Limits</a:t>
            </a:r>
          </a:p>
          <a:p>
            <a:pPr marL="285722" indent="-285722">
              <a:buFont typeface="Arial" panose="020B0604020202020204" pitchFamily="34" charset="0"/>
              <a:buChar char="•"/>
            </a:pPr>
            <a:r>
              <a:rPr lang="en-US" sz="1601" dirty="0"/>
              <a:t>First and Third-Party Expense</a:t>
            </a:r>
          </a:p>
        </p:txBody>
      </p:sp>
      <p:sp>
        <p:nvSpPr>
          <p:cNvPr id="12" name="TextBox 11">
            <a:extLst>
              <a:ext uri="{FF2B5EF4-FFF2-40B4-BE49-F238E27FC236}">
                <a16:creationId xmlns:a16="http://schemas.microsoft.com/office/drawing/2014/main" id="{8A575FCB-5C1D-E6B7-C380-FD81032568CE}"/>
              </a:ext>
            </a:extLst>
          </p:cNvPr>
          <p:cNvSpPr txBox="1"/>
          <p:nvPr/>
        </p:nvSpPr>
        <p:spPr>
          <a:xfrm>
            <a:off x="503627" y="1891631"/>
            <a:ext cx="11889383" cy="923330"/>
          </a:xfrm>
          <a:prstGeom prst="rect">
            <a:avLst/>
          </a:prstGeom>
          <a:noFill/>
          <a:ln>
            <a:noFill/>
          </a:ln>
        </p:spPr>
        <p:txBody>
          <a:bodyPr wrap="square" rtlCol="0">
            <a:spAutoFit/>
          </a:bodyPr>
          <a:lstStyle/>
          <a:p>
            <a:pPr algn="just"/>
            <a:r>
              <a:rPr lang="en-US" dirty="0"/>
              <a:t>Cysurance Certified Cyber Insurance offers full coverage limits; incident response costs are covered up to the policy's total limit. The policy also includes special endorsements that cover bricking of devices and betterment enhancements, which allows for upgrading hardware and systems to current-day standards following a breach. </a:t>
            </a:r>
          </a:p>
        </p:txBody>
      </p:sp>
      <p:graphicFrame>
        <p:nvGraphicFramePr>
          <p:cNvPr id="13" name="Table 12">
            <a:extLst>
              <a:ext uri="{FF2B5EF4-FFF2-40B4-BE49-F238E27FC236}">
                <a16:creationId xmlns:a16="http://schemas.microsoft.com/office/drawing/2014/main" id="{6E47B044-2313-7605-9486-17B7AA3C0FFB}"/>
              </a:ext>
            </a:extLst>
          </p:cNvPr>
          <p:cNvGraphicFramePr>
            <a:graphicFrameLocks noGrp="1"/>
          </p:cNvGraphicFramePr>
          <p:nvPr>
            <p:extLst>
              <p:ext uri="{D42A27DB-BD31-4B8C-83A1-F6EECF244321}">
                <p14:modId xmlns:p14="http://schemas.microsoft.com/office/powerpoint/2010/main" val="3122679328"/>
              </p:ext>
            </p:extLst>
          </p:nvPr>
        </p:nvGraphicFramePr>
        <p:xfrm>
          <a:off x="6552092" y="3768441"/>
          <a:ext cx="6156237" cy="5469605"/>
        </p:xfrm>
        <a:graphic>
          <a:graphicData uri="http://schemas.openxmlformats.org/drawingml/2006/table">
            <a:tbl>
              <a:tblPr firstRow="1" firstCol="1" lastRow="1" lastCol="1" bandRow="1" bandCol="1">
                <a:tableStyleId>{C4B1156A-380E-4F78-BDF5-A606A8083BF9}</a:tableStyleId>
              </a:tblPr>
              <a:tblGrid>
                <a:gridCol w="3762210">
                  <a:extLst>
                    <a:ext uri="{9D8B030D-6E8A-4147-A177-3AD203B41FA5}">
                      <a16:colId xmlns:a16="http://schemas.microsoft.com/office/drawing/2014/main" val="743459397"/>
                    </a:ext>
                  </a:extLst>
                </a:gridCol>
                <a:gridCol w="2394027">
                  <a:extLst>
                    <a:ext uri="{9D8B030D-6E8A-4147-A177-3AD203B41FA5}">
                      <a16:colId xmlns:a16="http://schemas.microsoft.com/office/drawing/2014/main" val="2556793138"/>
                    </a:ext>
                  </a:extLst>
                </a:gridCol>
              </a:tblGrid>
              <a:tr h="548625">
                <a:tc>
                  <a:txBody>
                    <a:bodyPr/>
                    <a:lstStyle/>
                    <a:p>
                      <a:pPr marR="69850" algn="l">
                        <a:lnSpc>
                          <a:spcPts val="1170"/>
                        </a:lnSpc>
                      </a:pPr>
                      <a:r>
                        <a:rPr lang="en-US" sz="1700" b="1" dirty="0">
                          <a:solidFill>
                            <a:srgbClr val="0070C0"/>
                          </a:solidFill>
                          <a:effectLst/>
                        </a:rPr>
                        <a:t>First Party Expense - Insuring Agreements </a:t>
                      </a:r>
                      <a:endParaRPr lang="en-GB" sz="1700" b="1" dirty="0">
                        <a:solidFill>
                          <a:srgbClr val="0070C0"/>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algn="l" defTabSz="914400" rtl="0" eaLnBrk="1" latinLnBrk="0" hangingPunct="1">
                        <a:lnSpc>
                          <a:spcPts val="1170"/>
                        </a:lnSpc>
                      </a:pPr>
                      <a:r>
                        <a:rPr lang="en-GB" sz="1700" b="1" kern="1200" dirty="0">
                          <a:solidFill>
                            <a:srgbClr val="0070C0"/>
                          </a:solidFill>
                          <a:effectLst/>
                          <a:latin typeface="+mn-lt"/>
                          <a:ea typeface="+mn-ea"/>
                          <a:cs typeface="+mn-cs"/>
                        </a:rPr>
                        <a:t>Cover</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529639"/>
                  </a:ext>
                </a:extLst>
              </a:tr>
              <a:tr h="320025">
                <a:tc>
                  <a:txBody>
                    <a:bodyPr/>
                    <a:lstStyle/>
                    <a:p>
                      <a:pPr marR="69850" algn="l">
                        <a:lnSpc>
                          <a:spcPts val="1170"/>
                        </a:lnSpc>
                      </a:pPr>
                      <a:r>
                        <a:rPr lang="en-US" sz="1500" b="0" dirty="0">
                          <a:solidFill>
                            <a:schemeClr val="tx1"/>
                          </a:solidFill>
                          <a:effectLst/>
                        </a:rPr>
                        <a:t>Business Interruption (First Party)</a:t>
                      </a:r>
                    </a:p>
                    <a:p>
                      <a:pPr marR="69850" algn="l">
                        <a:lnSpc>
                          <a:spcPts val="1170"/>
                        </a:lnSpc>
                      </a:pPr>
                      <a:endParaRPr lang="en-US" sz="1500" b="0" dirty="0">
                        <a:solidFill>
                          <a:schemeClr val="tx1"/>
                        </a:solidFill>
                        <a:effectLst/>
                      </a:endParaRPr>
                    </a:p>
                    <a:p>
                      <a:pPr marR="69850" algn="l">
                        <a:lnSpc>
                          <a:spcPts val="1170"/>
                        </a:lnSpc>
                      </a:pPr>
                      <a:r>
                        <a:rPr lang="en-US" sz="1500" b="0" dirty="0">
                          <a:solidFill>
                            <a:schemeClr val="tx1"/>
                          </a:solidFill>
                          <a:effectLst/>
                        </a:rPr>
                        <a:t>Business Email Compromise (BEC) </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algn="l" defTabSz="914400" rtl="0" eaLnBrk="1" latinLnBrk="0" hangingPunct="1">
                        <a:lnSpc>
                          <a:spcPts val="1170"/>
                        </a:lnSpc>
                      </a:pPr>
                      <a:r>
                        <a:rPr lang="en-GB" sz="1500" b="0" kern="1200" dirty="0">
                          <a:solidFill>
                            <a:schemeClr val="tx1"/>
                          </a:solidFill>
                          <a:effectLst/>
                          <a:latin typeface="+mn-lt"/>
                          <a:ea typeface="+mn-ea"/>
                          <a:cs typeface="+mn-cs"/>
                        </a:rPr>
                        <a:t>$1,000,000</a:t>
                      </a:r>
                    </a:p>
                    <a:p>
                      <a:pPr marL="0" marR="69850" algn="l" defTabSz="914400" rtl="0" eaLnBrk="1" latinLnBrk="0" hangingPunct="1">
                        <a:lnSpc>
                          <a:spcPts val="1170"/>
                        </a:lnSpc>
                      </a:pPr>
                      <a:endParaRPr lang="en-GB" sz="1500" b="0" kern="1200" dirty="0">
                        <a:solidFill>
                          <a:schemeClr val="tx1"/>
                        </a:solidFill>
                        <a:effectLst/>
                        <a:highlight>
                          <a:srgbClr val="FFFF00"/>
                        </a:highlight>
                        <a:latin typeface="+mn-lt"/>
                        <a:ea typeface="+mn-ea"/>
                        <a:cs typeface="+mn-cs"/>
                      </a:endParaRPr>
                    </a:p>
                    <a:p>
                      <a:pPr marL="0" marR="69850" algn="l" defTabSz="914400" rtl="0" eaLnBrk="1" latinLnBrk="0" hangingPunct="1">
                        <a:lnSpc>
                          <a:spcPts val="1170"/>
                        </a:lnSpc>
                      </a:pPr>
                      <a:r>
                        <a:rPr lang="en-GB" sz="1500" b="0" kern="1200" dirty="0">
                          <a:solidFill>
                            <a:schemeClr val="tx1"/>
                          </a:solidFill>
                          <a:effectLst/>
                          <a:latin typeface="+mn-lt"/>
                          <a:ea typeface="+mn-ea"/>
                          <a:cs typeface="+mn-cs"/>
                        </a:rPr>
                        <a:t>$250,000</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737077"/>
                  </a:ext>
                </a:extLst>
              </a:tr>
              <a:tr h="320025">
                <a:tc>
                  <a:txBody>
                    <a:bodyPr/>
                    <a:lstStyle/>
                    <a:p>
                      <a:pPr marR="69850" algn="l">
                        <a:lnSpc>
                          <a:spcPts val="1170"/>
                        </a:lnSpc>
                      </a:pPr>
                      <a:r>
                        <a:rPr lang="en-US" sz="1500" b="0" dirty="0">
                          <a:solidFill>
                            <a:schemeClr val="tx1"/>
                          </a:solidFill>
                          <a:effectLst/>
                        </a:rPr>
                        <a:t>Digital Asset Destruction</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a:ea typeface="+mn-ea"/>
                          <a:cs typeface="+mn-cs"/>
                        </a:rPr>
                        <a:t>$1,000,000</a:t>
                      </a:r>
                      <a:endParaRPr kumimoji="0" lang="en-GB" sz="1500" b="0" i="0" u="none" strike="noStrike" kern="1200" cap="none" spc="0" normalizeH="0" baseline="0" noProof="0" dirty="0">
                        <a:ln>
                          <a:noFill/>
                        </a:ln>
                        <a:solidFill>
                          <a:prstClr val="black"/>
                        </a:solidFill>
                        <a:effectLst/>
                        <a:uLnTx/>
                        <a:uFillTx/>
                        <a:latin typeface="Calibri"/>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7689709"/>
                  </a:ext>
                </a:extLst>
              </a:tr>
              <a:tr h="320025">
                <a:tc>
                  <a:txBody>
                    <a:bodyPr/>
                    <a:lstStyle/>
                    <a:p>
                      <a:pPr marR="69850" algn="l">
                        <a:lnSpc>
                          <a:spcPts val="1170"/>
                        </a:lnSpc>
                      </a:pPr>
                      <a:r>
                        <a:rPr lang="en-US" sz="1500" b="0" dirty="0">
                          <a:solidFill>
                            <a:schemeClr val="tx1"/>
                          </a:solidFill>
                          <a:effectLst/>
                        </a:rPr>
                        <a:t>Reputational Income Loss </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a:ea typeface="+mn-ea"/>
                          <a:cs typeface="+mn-cs"/>
                        </a:rPr>
                        <a:t>$1,000,000</a:t>
                      </a:r>
                      <a:endParaRPr kumimoji="0" lang="en-GB" sz="1500" b="0" i="0" u="none" strike="noStrike" kern="1200" cap="none" spc="0" normalizeH="0" baseline="0" noProof="0" dirty="0">
                        <a:ln>
                          <a:noFill/>
                        </a:ln>
                        <a:solidFill>
                          <a:prstClr val="black"/>
                        </a:solidFill>
                        <a:effectLst/>
                        <a:uLnTx/>
                        <a:uFillTx/>
                        <a:latin typeface="Calibri"/>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4404429"/>
                  </a:ext>
                </a:extLst>
              </a:tr>
              <a:tr h="320025">
                <a:tc>
                  <a:txBody>
                    <a:bodyPr/>
                    <a:lstStyle/>
                    <a:p>
                      <a:pPr marR="69850" algn="l">
                        <a:lnSpc>
                          <a:spcPts val="1170"/>
                        </a:lnSpc>
                      </a:pPr>
                      <a:r>
                        <a:rPr lang="en-US" sz="1500" b="0" dirty="0">
                          <a:solidFill>
                            <a:schemeClr val="tx1"/>
                          </a:solidFill>
                          <a:effectLst/>
                        </a:rPr>
                        <a:t>Cyber Extortion</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a:ea typeface="+mn-ea"/>
                          <a:cs typeface="+mn-cs"/>
                        </a:rPr>
                        <a:t>$1,000,000</a:t>
                      </a:r>
                      <a:endParaRPr kumimoji="0" lang="en-GB" sz="1500" b="0" i="0" u="none" strike="noStrike" kern="1200" cap="none" spc="0" normalizeH="0" baseline="0" noProof="0" dirty="0">
                        <a:ln>
                          <a:noFill/>
                        </a:ln>
                        <a:solidFill>
                          <a:prstClr val="black"/>
                        </a:solidFill>
                        <a:effectLst/>
                        <a:uLnTx/>
                        <a:uFillTx/>
                        <a:latin typeface="Calibri"/>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4594463"/>
                  </a:ext>
                </a:extLst>
              </a:tr>
              <a:tr h="320025">
                <a:tc>
                  <a:txBody>
                    <a:bodyPr/>
                    <a:lstStyle/>
                    <a:p>
                      <a:pPr marR="69850" algn="l">
                        <a:lnSpc>
                          <a:spcPts val="1170"/>
                        </a:lnSpc>
                      </a:pPr>
                      <a:r>
                        <a:rPr lang="en-US" sz="1500" b="0" dirty="0">
                          <a:solidFill>
                            <a:schemeClr val="tx1"/>
                          </a:solidFill>
                          <a:effectLst/>
                        </a:rPr>
                        <a:t>Incident Response Expenses</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$1,000,000</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0403970"/>
                  </a:ext>
                </a:extLst>
              </a:tr>
              <a:tr h="320025">
                <a:tc>
                  <a:txBody>
                    <a:bodyPr/>
                    <a:lstStyle/>
                    <a:p>
                      <a:pPr marR="69850" algn="l">
                        <a:lnSpc>
                          <a:spcPts val="1170"/>
                        </a:lnSpc>
                      </a:pPr>
                      <a:r>
                        <a:rPr lang="en-GB" sz="1500" b="0" dirty="0">
                          <a:solidFill>
                            <a:schemeClr val="tx1"/>
                          </a:solidFill>
                          <a:effectLst/>
                          <a:latin typeface="+mn-lt"/>
                          <a:ea typeface="Cambria" panose="02040503050406030204" pitchFamily="18" charset="0"/>
                        </a:rPr>
                        <a:t>Funds Loss (Social Engineering)</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$250,000</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5929095"/>
                  </a:ext>
                </a:extLst>
              </a:tr>
              <a:tr h="308120">
                <a:tc>
                  <a:txBody>
                    <a:bodyPr/>
                    <a:lstStyle/>
                    <a:p>
                      <a:pPr marR="69850" algn="l">
                        <a:lnSpc>
                          <a:spcPts val="1170"/>
                        </a:lnSpc>
                      </a:pPr>
                      <a:endParaRPr lang="en-GB" sz="14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algn="l" defTabSz="914400" rtl="0" eaLnBrk="1" latinLnBrk="0" hangingPunct="1">
                        <a:lnSpc>
                          <a:spcPts val="1170"/>
                        </a:lnSpc>
                      </a:pPr>
                      <a:endParaRPr lang="en-GB" sz="1400" b="0" kern="1200" dirty="0">
                        <a:solidFill>
                          <a:schemeClr val="tx1"/>
                        </a:solidFill>
                        <a:effectLst/>
                        <a:latin typeface="+mn-lt"/>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278452"/>
                  </a:ext>
                </a:extLst>
              </a:tr>
              <a:tr h="548625">
                <a:tc>
                  <a:txBody>
                    <a:bodyPr/>
                    <a:lstStyle/>
                    <a:p>
                      <a:pPr marR="69850" algn="l">
                        <a:lnSpc>
                          <a:spcPts val="1170"/>
                        </a:lnSpc>
                      </a:pPr>
                      <a:r>
                        <a:rPr lang="en-US" sz="1700" b="1" dirty="0">
                          <a:solidFill>
                            <a:srgbClr val="0070C0"/>
                          </a:solidFill>
                          <a:effectLst/>
                        </a:rPr>
                        <a:t>Third Party Expense - Insuring Agreements </a:t>
                      </a:r>
                      <a:endParaRPr lang="en-GB" sz="1700" b="1" dirty="0">
                        <a:solidFill>
                          <a:srgbClr val="0070C0"/>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algn="l" defTabSz="914400" rtl="0" eaLnBrk="1" latinLnBrk="0" hangingPunct="1">
                        <a:lnSpc>
                          <a:spcPts val="1170"/>
                        </a:lnSpc>
                      </a:pPr>
                      <a:r>
                        <a:rPr lang="en-GB" sz="1700" b="1" kern="1200" dirty="0">
                          <a:solidFill>
                            <a:srgbClr val="0070C0"/>
                          </a:solidFill>
                          <a:effectLst/>
                          <a:latin typeface="+mn-lt"/>
                          <a:ea typeface="+mn-ea"/>
                          <a:cs typeface="+mn-cs"/>
                        </a:rPr>
                        <a:t>Cover</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446316"/>
                  </a:ext>
                </a:extLst>
              </a:tr>
              <a:tr h="320025">
                <a:tc>
                  <a:txBody>
                    <a:bodyPr/>
                    <a:lstStyle/>
                    <a:p>
                      <a:pPr marR="69850" algn="l">
                        <a:lnSpc>
                          <a:spcPts val="1170"/>
                        </a:lnSpc>
                      </a:pPr>
                      <a:r>
                        <a:rPr lang="en-GB" sz="1500" b="0" dirty="0">
                          <a:solidFill>
                            <a:schemeClr val="tx1"/>
                          </a:solidFill>
                          <a:effectLst/>
                          <a:latin typeface="+mn-lt"/>
                        </a:rPr>
                        <a:t>Contingent Business Interruption</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$1,000,000</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375001"/>
                  </a:ext>
                </a:extLst>
              </a:tr>
              <a:tr h="320025">
                <a:tc>
                  <a:txBody>
                    <a:bodyPr/>
                    <a:lstStyle/>
                    <a:p>
                      <a:pPr marR="69850" algn="l">
                        <a:lnSpc>
                          <a:spcPts val="1170"/>
                        </a:lnSpc>
                      </a:pPr>
                      <a:r>
                        <a:rPr lang="en-US" sz="1500" b="0" dirty="0">
                          <a:solidFill>
                            <a:schemeClr val="tx1"/>
                          </a:solidFill>
                          <a:effectLst/>
                        </a:rPr>
                        <a:t>Security and Privacy Liability</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$1,000,000</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2017131"/>
                  </a:ext>
                </a:extLst>
              </a:tr>
              <a:tr h="320025">
                <a:tc>
                  <a:txBody>
                    <a:bodyPr/>
                    <a:lstStyle/>
                    <a:p>
                      <a:pPr marR="69850" algn="l">
                        <a:lnSpc>
                          <a:spcPts val="1170"/>
                        </a:lnSpc>
                      </a:pPr>
                      <a:r>
                        <a:rPr lang="en-US" sz="1500" b="0" dirty="0">
                          <a:solidFill>
                            <a:schemeClr val="tx1"/>
                          </a:solidFill>
                          <a:effectLst/>
                        </a:rPr>
                        <a:t>Regulatory Defense and Penalties</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a:ea typeface="+mn-ea"/>
                          <a:cs typeface="+mn-cs"/>
                        </a:rPr>
                        <a:t>$1,000,000</a:t>
                      </a:r>
                      <a:endParaRPr kumimoji="0" lang="en-GB" sz="1500" b="0" i="0" u="none" strike="noStrike" kern="1200" cap="none" spc="0" normalizeH="0" baseline="0" noProof="0" dirty="0">
                        <a:ln>
                          <a:noFill/>
                        </a:ln>
                        <a:solidFill>
                          <a:prstClr val="black"/>
                        </a:solidFill>
                        <a:effectLst/>
                        <a:uLnTx/>
                        <a:uFillTx/>
                        <a:latin typeface="Calibri"/>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902237"/>
                  </a:ext>
                </a:extLst>
              </a:tr>
              <a:tr h="320025">
                <a:tc>
                  <a:txBody>
                    <a:bodyPr/>
                    <a:lstStyle/>
                    <a:p>
                      <a:pPr marR="69850" algn="l">
                        <a:lnSpc>
                          <a:spcPts val="1170"/>
                        </a:lnSpc>
                      </a:pPr>
                      <a:r>
                        <a:rPr lang="en-US" sz="1500" b="0" dirty="0">
                          <a:solidFill>
                            <a:schemeClr val="tx1"/>
                          </a:solidFill>
                          <a:effectLst/>
                        </a:rPr>
                        <a:t>Multimedia Liability</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a:ea typeface="+mn-ea"/>
                          <a:cs typeface="+mn-cs"/>
                        </a:rPr>
                        <a:t>$1,000,000</a:t>
                      </a:r>
                      <a:endParaRPr kumimoji="0" lang="en-GB" sz="1500" b="0" i="0" u="none" strike="noStrike" kern="1200" cap="none" spc="0" normalizeH="0" baseline="0" noProof="0" dirty="0">
                        <a:ln>
                          <a:noFill/>
                        </a:ln>
                        <a:solidFill>
                          <a:prstClr val="black"/>
                        </a:solidFill>
                        <a:effectLst/>
                        <a:uLnTx/>
                        <a:uFillTx/>
                        <a:latin typeface="Calibri"/>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3945740"/>
                  </a:ext>
                </a:extLst>
              </a:tr>
              <a:tr h="320025">
                <a:tc>
                  <a:txBody>
                    <a:bodyPr/>
                    <a:lstStyle/>
                    <a:p>
                      <a:pPr marR="69850" algn="l">
                        <a:lnSpc>
                          <a:spcPts val="1170"/>
                        </a:lnSpc>
                      </a:pPr>
                      <a:r>
                        <a:rPr lang="en-US" sz="1500" b="0" dirty="0">
                          <a:solidFill>
                            <a:schemeClr val="tx1"/>
                          </a:solidFill>
                          <a:effectLst/>
                        </a:rPr>
                        <a:t>Payment Card Industry Fines and Expenses</a:t>
                      </a:r>
                      <a:endParaRPr lang="en-GB" sz="1500" b="0" dirty="0">
                        <a:solidFill>
                          <a:schemeClr val="tx1"/>
                        </a:solidFill>
                        <a:effectLst/>
                        <a:latin typeface="Cambria" panose="02040503050406030204" pitchFamily="18" charset="0"/>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9850" lvl="0" indent="0" algn="l" defTabSz="914400" rtl="0" eaLnBrk="1" fontAlgn="auto" latinLnBrk="0" hangingPunct="1">
                        <a:lnSpc>
                          <a:spcPts val="117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$1,000,000</a:t>
                      </a: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7132115"/>
                  </a:ext>
                </a:extLst>
              </a:tr>
              <a:tr h="303167">
                <a:tc gridSpan="2">
                  <a:txBody>
                    <a:bodyPr/>
                    <a:lstStyle/>
                    <a:p>
                      <a:pPr marL="0" marR="69850" algn="l" defTabSz="914400" rtl="0" eaLnBrk="1" latinLnBrk="0" hangingPunct="1">
                        <a:lnSpc>
                          <a:spcPts val="1170"/>
                        </a:lnSpc>
                      </a:pPr>
                      <a:endParaRPr lang="en-GB" sz="1200" b="0" kern="1200" dirty="0">
                        <a:solidFill>
                          <a:srgbClr val="00B1F0"/>
                        </a:solidFill>
                        <a:effectLst/>
                        <a:latin typeface="+mn-lt"/>
                        <a:ea typeface="+mn-ea"/>
                        <a:cs typeface="+mn-cs"/>
                      </a:endParaRPr>
                    </a:p>
                  </a:txBody>
                  <a:tcPr marL="45713" marR="45713" marT="45713" marB="4571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287547885"/>
                  </a:ext>
                </a:extLst>
              </a:tr>
            </a:tbl>
          </a:graphicData>
        </a:graphic>
      </p:graphicFrame>
      <p:sp>
        <p:nvSpPr>
          <p:cNvPr id="14" name="TextBox 13">
            <a:extLst>
              <a:ext uri="{FF2B5EF4-FFF2-40B4-BE49-F238E27FC236}">
                <a16:creationId xmlns:a16="http://schemas.microsoft.com/office/drawing/2014/main" id="{E23804F8-9C01-5A38-178A-4F8241C44624}"/>
              </a:ext>
            </a:extLst>
          </p:cNvPr>
          <p:cNvSpPr txBox="1"/>
          <p:nvPr/>
        </p:nvSpPr>
        <p:spPr>
          <a:xfrm>
            <a:off x="508940" y="5007448"/>
            <a:ext cx="5065799" cy="4474045"/>
          </a:xfrm>
          <a:prstGeom prst="rect">
            <a:avLst/>
          </a:prstGeom>
          <a:noFill/>
        </p:spPr>
        <p:txBody>
          <a:bodyPr wrap="square" rtlCol="0">
            <a:spAutoFit/>
          </a:bodyPr>
          <a:lstStyle/>
          <a:p>
            <a:r>
              <a:rPr lang="en-US" sz="2000" b="1" dirty="0"/>
              <a:t>Controls Required for Activation</a:t>
            </a:r>
          </a:p>
          <a:p>
            <a:endParaRPr lang="en-US" sz="1400" dirty="0"/>
          </a:p>
          <a:p>
            <a:pPr marL="285722" indent="-285722">
              <a:buFont typeface="Arial" panose="020B0604020202020204" pitchFamily="34" charset="0"/>
              <a:buChar char="•"/>
            </a:pPr>
            <a:r>
              <a:rPr lang="en-US" sz="1605" dirty="0"/>
              <a:t>Sophos MDR Active Subscription</a:t>
            </a:r>
          </a:p>
          <a:p>
            <a:pPr marL="285722" indent="-285722">
              <a:buFont typeface="Arial" panose="020B0604020202020204" pitchFamily="34" charset="0"/>
              <a:buChar char="•"/>
            </a:pPr>
            <a:r>
              <a:rPr lang="en-US" sz="1601" dirty="0"/>
              <a:t>Cysurance Certification Conditions</a:t>
            </a:r>
          </a:p>
          <a:p>
            <a:pPr marL="742875" lvl="1" indent="-285722">
              <a:spcAft>
                <a:spcPts val="401"/>
              </a:spcAft>
              <a:buFont typeface="Courier New" panose="02070309020205020404" pitchFamily="49" charset="0"/>
              <a:buChar char="o"/>
            </a:pPr>
            <a:r>
              <a:rPr lang="en-US" sz="1600" dirty="0"/>
              <a:t>MFA on all Email Accounts</a:t>
            </a:r>
          </a:p>
          <a:p>
            <a:pPr marL="742875" lvl="1" indent="-285722">
              <a:spcAft>
                <a:spcPts val="401"/>
              </a:spcAft>
              <a:buFont typeface="Courier New" panose="02070309020205020404" pitchFamily="49" charset="0"/>
              <a:buChar char="o"/>
            </a:pPr>
            <a:r>
              <a:rPr lang="en-US" sz="1600" dirty="0"/>
              <a:t>Privilege Access Management (PAM) for Multifactor Authentication (MFA) for Essential Services/Cloud Environments</a:t>
            </a:r>
          </a:p>
          <a:p>
            <a:pPr marL="742875" lvl="1" indent="-285722">
              <a:spcAft>
                <a:spcPts val="401"/>
              </a:spcAft>
              <a:buFont typeface="Courier New" panose="02070309020205020404" pitchFamily="49" charset="0"/>
              <a:buChar char="o"/>
            </a:pPr>
            <a:r>
              <a:rPr lang="en-US" sz="1600" dirty="0"/>
              <a:t>Documented Onboarding/Offboarding Credential Management </a:t>
            </a:r>
          </a:p>
          <a:p>
            <a:pPr marL="742875" lvl="1" indent="-285722">
              <a:spcAft>
                <a:spcPts val="401"/>
              </a:spcAft>
              <a:buFont typeface="Courier New" panose="02070309020205020404" pitchFamily="49" charset="0"/>
              <a:buChar char="o"/>
            </a:pPr>
            <a:r>
              <a:rPr lang="en-US" sz="1600" dirty="0"/>
              <a:t>Backups </a:t>
            </a:r>
            <a:r>
              <a:rPr lang="en-US" sz="1200" dirty="0"/>
              <a:t>(scanned for viruses) </a:t>
            </a:r>
          </a:p>
          <a:p>
            <a:pPr marL="742875" lvl="1" indent="-285722">
              <a:spcAft>
                <a:spcPts val="401"/>
              </a:spcAft>
              <a:buFont typeface="Courier New" panose="02070309020205020404" pitchFamily="49" charset="0"/>
              <a:buChar char="o"/>
            </a:pPr>
            <a:r>
              <a:rPr lang="en-US" sz="1600" dirty="0"/>
              <a:t>PII/PHI Encryption </a:t>
            </a:r>
            <a:r>
              <a:rPr lang="en-US" sz="1200" dirty="0"/>
              <a:t>(if regulatory conditions apply) </a:t>
            </a:r>
          </a:p>
          <a:p>
            <a:pPr marL="742875" lvl="1" indent="-285722">
              <a:spcAft>
                <a:spcPts val="401"/>
              </a:spcAft>
              <a:buFont typeface="Courier New" panose="02070309020205020404" pitchFamily="49" charset="0"/>
              <a:buChar char="o"/>
            </a:pPr>
            <a:r>
              <a:rPr lang="en-US" sz="1600" dirty="0"/>
              <a:t>Data privacy compliance </a:t>
            </a:r>
            <a:r>
              <a:rPr lang="en-US" sz="1200" dirty="0"/>
              <a:t>(if regulatory conditions apply)</a:t>
            </a:r>
            <a:endParaRPr lang="en-US" sz="1600" dirty="0"/>
          </a:p>
          <a:p>
            <a:pPr marL="742875" lvl="1" indent="-285722">
              <a:spcAft>
                <a:spcPts val="401"/>
              </a:spcAft>
              <a:buFont typeface="Courier New" panose="02070309020205020404" pitchFamily="49" charset="0"/>
              <a:buChar char="o"/>
            </a:pPr>
            <a:r>
              <a:rPr lang="en-US" sz="1600" dirty="0"/>
              <a:t>Patch updates within 60 days of release</a:t>
            </a:r>
          </a:p>
          <a:p>
            <a:pPr marL="742875" lvl="1" indent="-285722">
              <a:spcAft>
                <a:spcPts val="401"/>
              </a:spcAft>
              <a:buFont typeface="Courier New" panose="02070309020205020404" pitchFamily="49" charset="0"/>
              <a:buChar char="o"/>
            </a:pPr>
            <a:r>
              <a:rPr lang="en-GB" sz="1600" dirty="0"/>
              <a:t>All events verified through log data</a:t>
            </a:r>
          </a:p>
          <a:p>
            <a:pPr marL="742875" lvl="1" indent="-285722">
              <a:spcAft>
                <a:spcPts val="401"/>
              </a:spcAft>
              <a:buFont typeface="Courier New" panose="02070309020205020404" pitchFamily="49" charset="0"/>
              <a:buChar char="o"/>
            </a:pPr>
            <a:endParaRPr lang="en-US" sz="1601" dirty="0"/>
          </a:p>
        </p:txBody>
      </p:sp>
      <p:sp>
        <p:nvSpPr>
          <p:cNvPr id="15" name="TextBox 14">
            <a:extLst>
              <a:ext uri="{FF2B5EF4-FFF2-40B4-BE49-F238E27FC236}">
                <a16:creationId xmlns:a16="http://schemas.microsoft.com/office/drawing/2014/main" id="{C3C70138-D274-74C3-DFD1-E45A9A732847}"/>
              </a:ext>
            </a:extLst>
          </p:cNvPr>
          <p:cNvSpPr txBox="1"/>
          <p:nvPr/>
        </p:nvSpPr>
        <p:spPr>
          <a:xfrm>
            <a:off x="6451377" y="3212003"/>
            <a:ext cx="5071113" cy="400110"/>
          </a:xfrm>
          <a:prstGeom prst="rect">
            <a:avLst/>
          </a:prstGeom>
          <a:noFill/>
        </p:spPr>
        <p:txBody>
          <a:bodyPr wrap="square" rtlCol="0">
            <a:spAutoFit/>
          </a:bodyPr>
          <a:lstStyle/>
          <a:p>
            <a:r>
              <a:rPr lang="en-US" sz="2000" b="1" dirty="0"/>
              <a:t>Certified Cyber Insurance Endorsements</a:t>
            </a:r>
          </a:p>
        </p:txBody>
      </p:sp>
      <p:sp>
        <p:nvSpPr>
          <p:cNvPr id="16" name="TextBox 15">
            <a:extLst>
              <a:ext uri="{FF2B5EF4-FFF2-40B4-BE49-F238E27FC236}">
                <a16:creationId xmlns:a16="http://schemas.microsoft.com/office/drawing/2014/main" id="{E7C7C031-385F-4354-B1C3-5B2D752245E9}"/>
              </a:ext>
            </a:extLst>
          </p:cNvPr>
          <p:cNvSpPr txBox="1"/>
          <p:nvPr/>
        </p:nvSpPr>
        <p:spPr>
          <a:xfrm>
            <a:off x="513329" y="910529"/>
            <a:ext cx="7577255" cy="738664"/>
          </a:xfrm>
          <a:prstGeom prst="rect">
            <a:avLst/>
          </a:prstGeom>
          <a:noFill/>
        </p:spPr>
        <p:txBody>
          <a:bodyPr wrap="square" rtlCol="0">
            <a:spAutoFit/>
          </a:bodyPr>
          <a:lstStyle/>
          <a:p>
            <a:pPr algn="l"/>
            <a:r>
              <a:rPr lang="en-US" sz="4200" dirty="0">
                <a:latin typeface="Calibri" panose="020F0502020204030204" pitchFamily="34" charset="0"/>
                <a:cs typeface="Calibri" panose="020F0502020204030204" pitchFamily="34" charset="0"/>
              </a:rPr>
              <a:t>Certified Cyber Insurance</a:t>
            </a:r>
          </a:p>
        </p:txBody>
      </p:sp>
    </p:spTree>
    <p:extLst>
      <p:ext uri="{BB962C8B-B14F-4D97-AF65-F5344CB8AC3E}">
        <p14:creationId xmlns:p14="http://schemas.microsoft.com/office/powerpoint/2010/main" val="110648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FDBB8C2B-BF6D-FC4A-AEBE-515113C2F624}"/>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3" name="Copyright">
            <a:extLst>
              <a:ext uri="{FF2B5EF4-FFF2-40B4-BE49-F238E27FC236}">
                <a16:creationId xmlns:a16="http://schemas.microsoft.com/office/drawing/2014/main" id="{968CDE85-C5F4-B64B-8124-7B38BF82440F}"/>
              </a:ext>
            </a:extLst>
          </p:cNvPr>
          <p:cNvSpPr txBox="1"/>
          <p:nvPr/>
        </p:nvSpPr>
        <p:spPr>
          <a:xfrm>
            <a:off x="7140601" y="9560541"/>
            <a:ext cx="4006799" cy="33733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50800" rIns="0" bIns="50800" anchor="ctr">
            <a:spAutoFit/>
          </a:bodyPr>
          <a:lstStyle/>
          <a:p>
            <a:pPr defTabSz="457200">
              <a:lnSpc>
                <a:spcPct val="120000"/>
              </a:lnSpc>
              <a:defRPr sz="1200">
                <a:latin typeface="Arial"/>
                <a:ea typeface="Arial"/>
                <a:cs typeface="Arial"/>
                <a:sym typeface="Arial"/>
              </a:defRPr>
            </a:pPr>
            <a:r>
              <a:rPr lang="en-GB" sz="1400" dirty="0">
                <a:solidFill>
                  <a:schemeClr val="bg1">
                    <a:lumMod val="85000"/>
                  </a:schemeClr>
                </a:solidFill>
              </a:rPr>
              <a:t>Copyright </a:t>
            </a:r>
            <a:r>
              <a:rPr sz="1400" dirty="0">
                <a:solidFill>
                  <a:schemeClr val="bg1">
                    <a:lumMod val="85000"/>
                  </a:schemeClr>
                </a:solidFill>
              </a:rPr>
              <a:t>© </a:t>
            </a:r>
            <a:r>
              <a:rPr lang="en-GB" sz="1400" dirty="0">
                <a:solidFill>
                  <a:schemeClr val="bg1">
                    <a:lumMod val="85000"/>
                  </a:schemeClr>
                </a:solidFill>
              </a:rPr>
              <a:t>Cysurance, LLC.</a:t>
            </a:r>
            <a:r>
              <a:rPr sz="1400" dirty="0">
                <a:solidFill>
                  <a:schemeClr val="bg1">
                    <a:lumMod val="85000"/>
                  </a:schemeClr>
                </a:solidFill>
              </a:rPr>
              <a:t> All Rights Reserved</a:t>
            </a:r>
            <a:r>
              <a:rPr lang="en-GB" sz="1400" dirty="0">
                <a:solidFill>
                  <a:schemeClr val="bg1">
                    <a:lumMod val="85000"/>
                  </a:schemeClr>
                </a:solidFill>
              </a:rPr>
              <a:t>.</a:t>
            </a:r>
            <a:endParaRPr sz="1400" dirty="0">
              <a:solidFill>
                <a:schemeClr val="bg1">
                  <a:lumMod val="85000"/>
                </a:schemeClr>
              </a:solidFill>
              <a:latin typeface="Arial" panose="020B0604020202020204" pitchFamily="34" charset="0"/>
              <a:ea typeface="Times Roman"/>
              <a:cs typeface="Arial" panose="020B0604020202020204" pitchFamily="34" charset="0"/>
              <a:sym typeface="Times Roman"/>
            </a:endParaRPr>
          </a:p>
        </p:txBody>
      </p:sp>
      <p:sp>
        <p:nvSpPr>
          <p:cNvPr id="10" name="C - Link Rectangle 9">
            <a:hlinkClick r:id="rId2"/>
            <a:extLst>
              <a:ext uri="{FF2B5EF4-FFF2-40B4-BE49-F238E27FC236}">
                <a16:creationId xmlns:a16="http://schemas.microsoft.com/office/drawing/2014/main" id="{030E2097-721F-584E-AA33-45735794A9D2}"/>
              </a:ext>
            </a:extLst>
          </p:cNvPr>
          <p:cNvSpPr/>
          <p:nvPr/>
        </p:nvSpPr>
        <p:spPr>
          <a:xfrm>
            <a:off x="3905250" y="2835727"/>
            <a:ext cx="3399064" cy="4392629"/>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www link Rectangle 8">
            <a:hlinkClick r:id="rId3"/>
            <a:extLst>
              <a:ext uri="{FF2B5EF4-FFF2-40B4-BE49-F238E27FC236}">
                <a16:creationId xmlns:a16="http://schemas.microsoft.com/office/drawing/2014/main" id="{B78F4F35-8062-3C42-80CE-7EF452A9A4CB}"/>
              </a:ext>
            </a:extLst>
          </p:cNvPr>
          <p:cNvSpPr/>
          <p:nvPr/>
        </p:nvSpPr>
        <p:spPr>
          <a:xfrm>
            <a:off x="8588829" y="6487387"/>
            <a:ext cx="2699657" cy="31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witter link Rectangle 7">
            <a:hlinkClick r:id="rId4"/>
            <a:extLst>
              <a:ext uri="{FF2B5EF4-FFF2-40B4-BE49-F238E27FC236}">
                <a16:creationId xmlns:a16="http://schemas.microsoft.com/office/drawing/2014/main" id="{C093C281-3814-F64F-8822-43D3DFF6BE2D}"/>
              </a:ext>
            </a:extLst>
          </p:cNvPr>
          <p:cNvSpPr/>
          <p:nvPr/>
        </p:nvSpPr>
        <p:spPr>
          <a:xfrm>
            <a:off x="8512629" y="5938648"/>
            <a:ext cx="3842657" cy="31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book link Rectangle 6">
            <a:hlinkClick r:id="rId5"/>
            <a:extLst>
              <a:ext uri="{FF2B5EF4-FFF2-40B4-BE49-F238E27FC236}">
                <a16:creationId xmlns:a16="http://schemas.microsoft.com/office/drawing/2014/main" id="{12FA5FD3-684E-9344-9CDA-98F24A8E892A}"/>
              </a:ext>
            </a:extLst>
          </p:cNvPr>
          <p:cNvSpPr/>
          <p:nvPr/>
        </p:nvSpPr>
        <p:spPr>
          <a:xfrm>
            <a:off x="8512629" y="5410692"/>
            <a:ext cx="4376057" cy="31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ked in link Rectangle 5">
            <a:hlinkClick r:id="rId6"/>
            <a:extLst>
              <a:ext uri="{FF2B5EF4-FFF2-40B4-BE49-F238E27FC236}">
                <a16:creationId xmlns:a16="http://schemas.microsoft.com/office/drawing/2014/main" id="{BDB785F9-EF7E-824B-8EBE-E76F9EE995E0}"/>
              </a:ext>
            </a:extLst>
          </p:cNvPr>
          <p:cNvSpPr/>
          <p:nvPr/>
        </p:nvSpPr>
        <p:spPr>
          <a:xfrm>
            <a:off x="8512629" y="4875314"/>
            <a:ext cx="5682342" cy="31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FO@ link Rectangle 4">
            <a:hlinkClick r:id="rId7"/>
            <a:extLst>
              <a:ext uri="{FF2B5EF4-FFF2-40B4-BE49-F238E27FC236}">
                <a16:creationId xmlns:a16="http://schemas.microsoft.com/office/drawing/2014/main" id="{AC251A93-8527-B54A-A7A0-03959D322B44}"/>
              </a:ext>
            </a:extLst>
          </p:cNvPr>
          <p:cNvSpPr/>
          <p:nvPr/>
        </p:nvSpPr>
        <p:spPr>
          <a:xfrm>
            <a:off x="8521207" y="3470494"/>
            <a:ext cx="3276600" cy="31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536C5E1-76EA-27CF-3287-2F04CBC65703}"/>
              </a:ext>
            </a:extLst>
          </p:cNvPr>
          <p:cNvGrpSpPr/>
          <p:nvPr/>
        </p:nvGrpSpPr>
        <p:grpSpPr>
          <a:xfrm>
            <a:off x="3944340" y="2771230"/>
            <a:ext cx="11375059" cy="4271908"/>
            <a:chOff x="3944340" y="2771230"/>
            <a:chExt cx="11375059" cy="4271908"/>
          </a:xfrm>
        </p:grpSpPr>
        <p:sp>
          <p:nvSpPr>
            <p:cNvPr id="13" name="Line Connector">
              <a:extLst>
                <a:ext uri="{FF2B5EF4-FFF2-40B4-BE49-F238E27FC236}">
                  <a16:creationId xmlns:a16="http://schemas.microsoft.com/office/drawing/2014/main" id="{FF0097D8-C855-4A51-7D0C-0A41ABCDA517}"/>
                </a:ext>
              </a:extLst>
            </p:cNvPr>
            <p:cNvSpPr/>
            <p:nvPr/>
          </p:nvSpPr>
          <p:spPr>
            <a:xfrm>
              <a:off x="7847678" y="3031002"/>
              <a:ext cx="509408" cy="3991591"/>
            </a:xfrm>
            <a:custGeom>
              <a:avLst/>
              <a:gdLst/>
              <a:ahLst/>
              <a:cxnLst/>
              <a:rect l="l" t="t" r="r" b="b"/>
              <a:pathLst>
                <a:path h="2869565">
                  <a:moveTo>
                    <a:pt x="0" y="0"/>
                  </a:moveTo>
                  <a:lnTo>
                    <a:pt x="0" y="2869184"/>
                  </a:lnTo>
                </a:path>
              </a:pathLst>
            </a:custGeom>
            <a:ln w="25400">
              <a:solidFill>
                <a:srgbClr val="FFFFFF"/>
              </a:solidFill>
            </a:ln>
          </p:spPr>
          <p:txBody>
            <a:bodyPr wrap="square" lIns="0" tIns="0" rIns="0" bIns="0" rtlCol="0"/>
            <a:lstStyle/>
            <a:p>
              <a:endParaRPr/>
            </a:p>
          </p:txBody>
        </p:sp>
        <p:pic>
          <p:nvPicPr>
            <p:cNvPr id="14" name="C - CYS LOGO" descr="A picture containing drawing&#10;&#10;Description automatically generated">
              <a:extLst>
                <a:ext uri="{FF2B5EF4-FFF2-40B4-BE49-F238E27FC236}">
                  <a16:creationId xmlns:a16="http://schemas.microsoft.com/office/drawing/2014/main" id="{C195112E-EB70-8772-0293-A880D1D3E3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4340" y="2840779"/>
              <a:ext cx="3305513" cy="4202359"/>
            </a:xfrm>
            <a:prstGeom prst="rect">
              <a:avLst/>
            </a:prstGeom>
          </p:spPr>
        </p:pic>
        <p:sp>
          <p:nvSpPr>
            <p:cNvPr id="12" name="Text - social links">
              <a:extLst>
                <a:ext uri="{FF2B5EF4-FFF2-40B4-BE49-F238E27FC236}">
                  <a16:creationId xmlns:a16="http://schemas.microsoft.com/office/drawing/2014/main" id="{A30104CF-DF05-8718-8078-BF00BA30B69C}"/>
                </a:ext>
              </a:extLst>
            </p:cNvPr>
            <p:cNvSpPr txBox="1">
              <a:spLocks/>
            </p:cNvSpPr>
            <p:nvPr/>
          </p:nvSpPr>
          <p:spPr>
            <a:xfrm>
              <a:off x="5287695" y="4798293"/>
              <a:ext cx="10031704" cy="2031454"/>
            </a:xfrm>
            <a:prstGeom prst="rect">
              <a:avLst/>
            </a:prstGeom>
          </p:spPr>
          <p:txBody>
            <a:bodyPr vert="horz" wrap="square" lIns="0" tIns="17780" rIns="0" bIns="0" rtlCol="0" anchor="b">
              <a:spAutoFit/>
            </a:bodyPr>
            <a:lstStyle>
              <a:lvl1pPr marL="0" indent="0" algn="l" defTabSz="1218987" rtl="0" eaLnBrk="1" latinLnBrk="0" hangingPunct="1">
                <a:spcBef>
                  <a:spcPct val="20000"/>
                </a:spcBef>
                <a:buFont typeface="Arial" pitchFamily="34" charset="0"/>
                <a:buNone/>
                <a:defRPr sz="2700" kern="1200">
                  <a:solidFill>
                    <a:schemeClr val="tx1">
                      <a:tint val="75000"/>
                    </a:schemeClr>
                  </a:solidFill>
                  <a:latin typeface="+mj-lt"/>
                  <a:ea typeface="+mn-ea"/>
                  <a:cs typeface="+mn-cs"/>
                </a:defRPr>
              </a:lvl1pPr>
              <a:lvl2pPr marL="609493" indent="0" algn="l" defTabSz="1218987"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2pPr>
              <a:lvl3pPr marL="1218987" indent="0" algn="l" defTabSz="1218987" rtl="0" eaLnBrk="1" latinLnBrk="0" hangingPunct="1">
                <a:spcBef>
                  <a:spcPct val="20000"/>
                </a:spcBef>
                <a:buFont typeface="Arial" pitchFamily="34" charset="0"/>
                <a:buNone/>
                <a:defRPr sz="2100" kern="1200">
                  <a:solidFill>
                    <a:schemeClr val="tx1">
                      <a:tint val="75000"/>
                    </a:schemeClr>
                  </a:solidFill>
                  <a:latin typeface="+mj-lt"/>
                  <a:ea typeface="+mn-ea"/>
                  <a:cs typeface="+mn-cs"/>
                </a:defRPr>
              </a:lvl3pPr>
              <a:lvl4pPr marL="1828480"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4pPr>
              <a:lvl5pPr marL="2437973"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5pPr>
              <a:lvl6pPr marL="304746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9pPr>
            </a:lstStyle>
            <a:p>
              <a:pPr marL="3276785">
                <a:spcBef>
                  <a:spcPts val="140"/>
                </a:spcBef>
                <a:spcAft>
                  <a:spcPts val="50"/>
                </a:spcAft>
              </a:pPr>
              <a:r>
                <a:rPr lang="en-GB" sz="2800" spc="-85" dirty="0">
                  <a:solidFill>
                    <a:schemeClr val="bg2"/>
                  </a:solidFill>
                  <a:latin typeface="Avenir Next LT Pro" panose="020B0504020202020204" pitchFamily="34" charset="77"/>
                </a:rPr>
                <a:t>	  linkedIn.com/company/</a:t>
              </a:r>
              <a:r>
                <a:rPr lang="en-GB" sz="2800" spc="-85" dirty="0" err="1">
                  <a:solidFill>
                    <a:schemeClr val="bg2"/>
                  </a:solidFill>
                  <a:latin typeface="Avenir Next LT Pro" panose="020B0504020202020204" pitchFamily="34" charset="77"/>
                </a:rPr>
                <a:t>cysurance</a:t>
              </a:r>
              <a:endParaRPr lang="en-GB" sz="2800" spc="-85" dirty="0">
                <a:solidFill>
                  <a:schemeClr val="bg2"/>
                </a:solidFill>
                <a:latin typeface="Avenir Next LT Pro" panose="020B0504020202020204" pitchFamily="34" charset="77"/>
              </a:endParaRPr>
            </a:p>
            <a:p>
              <a:pPr marL="3276785" marR="5080">
                <a:lnSpc>
                  <a:spcPct val="101499"/>
                </a:lnSpc>
                <a:spcAft>
                  <a:spcPts val="50"/>
                </a:spcAft>
              </a:pPr>
              <a:r>
                <a:rPr lang="en-GB" sz="2800" spc="-95" dirty="0">
                  <a:solidFill>
                    <a:schemeClr val="bg2"/>
                  </a:solidFill>
                  <a:latin typeface="Avenir Next LT Pro" panose="020B0504020202020204" pitchFamily="34" charset="77"/>
                </a:rPr>
                <a:t>       facebook.com/</a:t>
              </a:r>
              <a:r>
                <a:rPr lang="en-GB" sz="2800" spc="-95" dirty="0" err="1">
                  <a:solidFill>
                    <a:schemeClr val="bg2"/>
                  </a:solidFill>
                  <a:latin typeface="Avenir Next LT Pro" panose="020B0504020202020204" pitchFamily="34" charset="77"/>
                </a:rPr>
                <a:t>cysurance</a:t>
              </a:r>
              <a:r>
                <a:rPr lang="en-GB" sz="2800" spc="-95" dirty="0">
                  <a:solidFill>
                    <a:schemeClr val="bg2"/>
                  </a:solidFill>
                  <a:latin typeface="Avenir Next LT Pro" panose="020B0504020202020204" pitchFamily="34" charset="77"/>
                </a:rPr>
                <a:t> </a:t>
              </a:r>
            </a:p>
            <a:p>
              <a:pPr marL="3276785" marR="5080">
                <a:lnSpc>
                  <a:spcPct val="101499"/>
                </a:lnSpc>
                <a:spcAft>
                  <a:spcPts val="50"/>
                </a:spcAft>
              </a:pPr>
              <a:r>
                <a:rPr lang="en-GB" sz="2800" spc="-95" dirty="0">
                  <a:solidFill>
                    <a:schemeClr val="bg2"/>
                  </a:solidFill>
                  <a:latin typeface="Avenir Next LT Pro" panose="020B0504020202020204" pitchFamily="34" charset="77"/>
                </a:rPr>
                <a:t>       twitter.com/</a:t>
              </a:r>
              <a:r>
                <a:rPr lang="en-GB" sz="2800" spc="-95" dirty="0" err="1">
                  <a:solidFill>
                    <a:schemeClr val="bg2"/>
                  </a:solidFill>
                  <a:latin typeface="Avenir Next LT Pro" panose="020B0504020202020204" pitchFamily="34" charset="77"/>
                </a:rPr>
                <a:t>cysurance</a:t>
              </a:r>
              <a:endParaRPr lang="en-GB" sz="2800" spc="-85" dirty="0">
                <a:solidFill>
                  <a:schemeClr val="bg2"/>
                </a:solidFill>
                <a:latin typeface="Avenir Next LT Pro" panose="020B0504020202020204" pitchFamily="34" charset="77"/>
              </a:endParaRPr>
            </a:p>
            <a:p>
              <a:pPr marL="3276785" marR="5080">
                <a:lnSpc>
                  <a:spcPct val="101499"/>
                </a:lnSpc>
                <a:spcAft>
                  <a:spcPts val="50"/>
                </a:spcAft>
              </a:pPr>
              <a:r>
                <a:rPr lang="en-GB" sz="2800" spc="-105" dirty="0">
                  <a:solidFill>
                    <a:schemeClr val="bg2"/>
                  </a:solidFill>
                  <a:latin typeface="Avenir Next LT Pro" panose="020B0504020202020204" pitchFamily="34" charset="77"/>
                </a:rPr>
                <a:t>       https://enroll.cysurance.com/sophos</a:t>
              </a:r>
              <a:endParaRPr lang="en-GB" sz="2800" spc="-105" dirty="0">
                <a:solidFill>
                  <a:schemeClr val="bg2"/>
                </a:solidFill>
                <a:latin typeface="Avenir Next LT Pro" panose="020B0504020202020204" pitchFamily="34" charset="77"/>
                <a:hlinkClick r:id="rId9">
                  <a:extLst>
                    <a:ext uri="{A12FA001-AC4F-418D-AE19-62706E023703}">
                      <ahyp:hlinkClr xmlns:ahyp="http://schemas.microsoft.com/office/drawing/2018/hyperlinkcolor" val="tx"/>
                    </a:ext>
                  </a:extLst>
                </a:hlinkClick>
              </a:endParaRPr>
            </a:p>
          </p:txBody>
        </p:sp>
        <p:pic>
          <p:nvPicPr>
            <p:cNvPr id="15" name="www icon" descr="Icon&#10;&#10;Description automatically generated">
              <a:extLst>
                <a:ext uri="{FF2B5EF4-FFF2-40B4-BE49-F238E27FC236}">
                  <a16:creationId xmlns:a16="http://schemas.microsoft.com/office/drawing/2014/main" id="{8FFEEA53-ECD9-8767-6168-5DE499A71A49}"/>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8579767" y="6485255"/>
              <a:ext cx="324132" cy="331462"/>
            </a:xfrm>
            <a:prstGeom prst="rect">
              <a:avLst/>
            </a:prstGeom>
          </p:spPr>
        </p:pic>
        <p:pic>
          <p:nvPicPr>
            <p:cNvPr id="18" name="twitter icon">
              <a:extLst>
                <a:ext uri="{FF2B5EF4-FFF2-40B4-BE49-F238E27FC236}">
                  <a16:creationId xmlns:a16="http://schemas.microsoft.com/office/drawing/2014/main" id="{F3C5475F-85AA-7F4C-BB42-E0DA41F5D01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8579767" y="5942719"/>
              <a:ext cx="324132" cy="325718"/>
            </a:xfrm>
            <a:prstGeom prst="rect">
              <a:avLst/>
            </a:prstGeom>
          </p:spPr>
        </p:pic>
        <p:pic>
          <p:nvPicPr>
            <p:cNvPr id="17" name="Fbook icon">
              <a:extLst>
                <a:ext uri="{FF2B5EF4-FFF2-40B4-BE49-F238E27FC236}">
                  <a16:creationId xmlns:a16="http://schemas.microsoft.com/office/drawing/2014/main" id="{C55DC29E-C0FB-F63C-9CAD-1EE25B51E568}"/>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579767" y="5412333"/>
              <a:ext cx="324132" cy="324132"/>
            </a:xfrm>
            <a:prstGeom prst="rect">
              <a:avLst/>
            </a:prstGeom>
          </p:spPr>
        </p:pic>
        <p:pic>
          <p:nvPicPr>
            <p:cNvPr id="16" name="Linked in icon">
              <a:extLst>
                <a:ext uri="{FF2B5EF4-FFF2-40B4-BE49-F238E27FC236}">
                  <a16:creationId xmlns:a16="http://schemas.microsoft.com/office/drawing/2014/main" id="{7A60D90C-0354-82F0-4BEB-099FB5644FC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8579767" y="4878329"/>
              <a:ext cx="324132" cy="324132"/>
            </a:xfrm>
            <a:prstGeom prst="rect">
              <a:avLst/>
            </a:prstGeom>
          </p:spPr>
        </p:pic>
        <p:pic>
          <p:nvPicPr>
            <p:cNvPr id="22" name="Linked in icon 2">
              <a:extLst>
                <a:ext uri="{FF2B5EF4-FFF2-40B4-BE49-F238E27FC236}">
                  <a16:creationId xmlns:a16="http://schemas.microsoft.com/office/drawing/2014/main" id="{03526EC9-9621-9B4E-0431-AA5FF4B64AA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8577263" y="4878494"/>
              <a:ext cx="324132" cy="324132"/>
            </a:xfrm>
            <a:prstGeom prst="rect">
              <a:avLst/>
            </a:prstGeom>
          </p:spPr>
        </p:pic>
        <p:sp>
          <p:nvSpPr>
            <p:cNvPr id="20" name="Follow us:">
              <a:extLst>
                <a:ext uri="{FF2B5EF4-FFF2-40B4-BE49-F238E27FC236}">
                  <a16:creationId xmlns:a16="http://schemas.microsoft.com/office/drawing/2014/main" id="{17229DC8-0214-A4B4-53DE-3B70DC25E9A1}"/>
                </a:ext>
              </a:extLst>
            </p:cNvPr>
            <p:cNvSpPr txBox="1">
              <a:spLocks/>
            </p:cNvSpPr>
            <p:nvPr/>
          </p:nvSpPr>
          <p:spPr>
            <a:xfrm>
              <a:off x="5267182" y="4118506"/>
              <a:ext cx="8909213" cy="510396"/>
            </a:xfrm>
            <a:prstGeom prst="rect">
              <a:avLst/>
            </a:prstGeom>
          </p:spPr>
          <p:txBody>
            <a:bodyPr vert="horz" wrap="square" lIns="0" tIns="17780" rIns="0" bIns="0" rtlCol="0" anchor="b">
              <a:spAutoFit/>
            </a:bodyPr>
            <a:lstStyle>
              <a:lvl1pPr marL="0" indent="0" algn="l" defTabSz="1218987" rtl="0" eaLnBrk="1" latinLnBrk="0" hangingPunct="1">
                <a:spcBef>
                  <a:spcPct val="20000"/>
                </a:spcBef>
                <a:buFont typeface="Arial" pitchFamily="34" charset="0"/>
                <a:buNone/>
                <a:defRPr sz="2700" kern="1200">
                  <a:solidFill>
                    <a:schemeClr val="tx1">
                      <a:tint val="75000"/>
                    </a:schemeClr>
                  </a:solidFill>
                  <a:latin typeface="+mj-lt"/>
                  <a:ea typeface="+mn-ea"/>
                  <a:cs typeface="+mn-cs"/>
                </a:defRPr>
              </a:lvl1pPr>
              <a:lvl2pPr marL="609493" indent="0" algn="l" defTabSz="1218987"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2pPr>
              <a:lvl3pPr marL="1218987" indent="0" algn="l" defTabSz="1218987" rtl="0" eaLnBrk="1" latinLnBrk="0" hangingPunct="1">
                <a:spcBef>
                  <a:spcPct val="20000"/>
                </a:spcBef>
                <a:buFont typeface="Arial" pitchFamily="34" charset="0"/>
                <a:buNone/>
                <a:defRPr sz="2100" kern="1200">
                  <a:solidFill>
                    <a:schemeClr val="tx1">
                      <a:tint val="75000"/>
                    </a:schemeClr>
                  </a:solidFill>
                  <a:latin typeface="+mj-lt"/>
                  <a:ea typeface="+mn-ea"/>
                  <a:cs typeface="+mn-cs"/>
                </a:defRPr>
              </a:lvl3pPr>
              <a:lvl4pPr marL="1828480"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4pPr>
              <a:lvl5pPr marL="2437973"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5pPr>
              <a:lvl6pPr marL="304746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9pPr>
            </a:lstStyle>
            <a:p>
              <a:pPr marL="3276785">
                <a:spcBef>
                  <a:spcPts val="140"/>
                </a:spcBef>
                <a:spcAft>
                  <a:spcPts val="50"/>
                </a:spcAft>
              </a:pPr>
              <a:r>
                <a:rPr lang="en-GB" sz="3200" spc="-35">
                  <a:solidFill>
                    <a:schemeClr val="bg2"/>
                  </a:solidFill>
                  <a:latin typeface="Avenir Next LT Pro" panose="020B0504020202020204" pitchFamily="34" charset="77"/>
                </a:rPr>
                <a:t>Follow </a:t>
              </a:r>
              <a:r>
                <a:rPr lang="en-GB" sz="3200" spc="-75">
                  <a:solidFill>
                    <a:schemeClr val="bg2"/>
                  </a:solidFill>
                  <a:latin typeface="Avenir Next LT Pro" panose="020B0504020202020204" pitchFamily="34" charset="77"/>
                </a:rPr>
                <a:t>us</a:t>
              </a:r>
              <a:r>
                <a:rPr lang="en-GB" sz="3200" spc="-540">
                  <a:solidFill>
                    <a:schemeClr val="bg2"/>
                  </a:solidFill>
                  <a:latin typeface="Avenir Next LT Pro" panose="020B0504020202020204" pitchFamily="34" charset="77"/>
                </a:rPr>
                <a:t> </a:t>
              </a:r>
              <a:r>
                <a:rPr lang="en-GB" sz="3200" spc="-150">
                  <a:solidFill>
                    <a:schemeClr val="bg2"/>
                  </a:solidFill>
                  <a:latin typeface="Avenir Next LT Pro" panose="020B0504020202020204" pitchFamily="34" charset="77"/>
                </a:rPr>
                <a:t>:</a:t>
              </a:r>
            </a:p>
          </p:txBody>
        </p:sp>
        <p:sp>
          <p:nvSpPr>
            <p:cNvPr id="21" name="INFO@">
              <a:extLst>
                <a:ext uri="{FF2B5EF4-FFF2-40B4-BE49-F238E27FC236}">
                  <a16:creationId xmlns:a16="http://schemas.microsoft.com/office/drawing/2014/main" id="{825BD5F2-A5A0-72AD-71B9-C0E3D84FD548}"/>
                </a:ext>
              </a:extLst>
            </p:cNvPr>
            <p:cNvSpPr txBox="1">
              <a:spLocks/>
            </p:cNvSpPr>
            <p:nvPr/>
          </p:nvSpPr>
          <p:spPr>
            <a:xfrm>
              <a:off x="5278742" y="3265207"/>
              <a:ext cx="9111504" cy="531593"/>
            </a:xfrm>
            <a:prstGeom prst="rect">
              <a:avLst/>
            </a:prstGeom>
          </p:spPr>
          <p:txBody>
            <a:bodyPr vert="horz" wrap="square" lIns="0" tIns="216000" rIns="0" bIns="0" rtlCol="0" anchor="b">
              <a:spAutoFit/>
            </a:bodyPr>
            <a:lstStyle>
              <a:lvl1pPr marL="0" indent="0" algn="l" defTabSz="1218987" rtl="0" eaLnBrk="1" latinLnBrk="0" hangingPunct="1">
                <a:spcBef>
                  <a:spcPct val="20000"/>
                </a:spcBef>
                <a:buFont typeface="Arial" pitchFamily="34" charset="0"/>
                <a:buNone/>
                <a:defRPr sz="2700" kern="1200">
                  <a:solidFill>
                    <a:schemeClr val="tx1">
                      <a:tint val="75000"/>
                    </a:schemeClr>
                  </a:solidFill>
                  <a:latin typeface="+mj-lt"/>
                  <a:ea typeface="+mn-ea"/>
                  <a:cs typeface="+mn-cs"/>
                </a:defRPr>
              </a:lvl1pPr>
              <a:lvl2pPr marL="609493" indent="0" algn="l" defTabSz="1218987"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2pPr>
              <a:lvl3pPr marL="1218987" indent="0" algn="l" defTabSz="1218987" rtl="0" eaLnBrk="1" latinLnBrk="0" hangingPunct="1">
                <a:spcBef>
                  <a:spcPct val="20000"/>
                </a:spcBef>
                <a:buFont typeface="Arial" pitchFamily="34" charset="0"/>
                <a:buNone/>
                <a:defRPr sz="2100" kern="1200">
                  <a:solidFill>
                    <a:schemeClr val="tx1">
                      <a:tint val="75000"/>
                    </a:schemeClr>
                  </a:solidFill>
                  <a:latin typeface="+mj-lt"/>
                  <a:ea typeface="+mn-ea"/>
                  <a:cs typeface="+mn-cs"/>
                </a:defRPr>
              </a:lvl3pPr>
              <a:lvl4pPr marL="1828480"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4pPr>
              <a:lvl5pPr marL="2437973"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5pPr>
              <a:lvl6pPr marL="304746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9pPr>
            </a:lstStyle>
            <a:p>
              <a:pPr marL="3276785">
                <a:lnSpc>
                  <a:spcPts val="2580"/>
                </a:lnSpc>
                <a:spcBef>
                  <a:spcPts val="45"/>
                </a:spcBef>
                <a:spcAft>
                  <a:spcPts val="1250"/>
                </a:spcAft>
              </a:pPr>
              <a:r>
                <a:rPr lang="en-GB" sz="2000" spc="20" dirty="0">
                  <a:solidFill>
                    <a:schemeClr val="bg2"/>
                  </a:solidFill>
                  <a:latin typeface="Avenir Next LT Pro" panose="020B0504020202020204" pitchFamily="34" charset="77"/>
                </a:rPr>
                <a:t>SOPHOS@CYSURANCE.COM  |  917 – 503 – 8031       </a:t>
              </a:r>
              <a:endParaRPr lang="en-GB" sz="2000" spc="20" dirty="0">
                <a:solidFill>
                  <a:schemeClr val="bg2"/>
                </a:solidFill>
                <a:latin typeface="Avenir Next LT Pro" panose="020B0504020202020204" pitchFamily="34" charset="77"/>
                <a:hlinkClick r:id="rId9">
                  <a:extLst>
                    <a:ext uri="{A12FA001-AC4F-418D-AE19-62706E023703}">
                      <ahyp:hlinkClr xmlns:ahyp="http://schemas.microsoft.com/office/drawing/2018/hyperlinkcolor" val="tx"/>
                    </a:ext>
                  </a:extLst>
                </a:hlinkClick>
              </a:endParaRPr>
            </a:p>
          </p:txBody>
        </p:sp>
        <p:sp>
          <p:nvSpPr>
            <p:cNvPr id="19" name="FOR MORE">
              <a:extLst>
                <a:ext uri="{FF2B5EF4-FFF2-40B4-BE49-F238E27FC236}">
                  <a16:creationId xmlns:a16="http://schemas.microsoft.com/office/drawing/2014/main" id="{0BC10839-307A-3F6B-C32C-5BD230B9525F}"/>
                </a:ext>
              </a:extLst>
            </p:cNvPr>
            <p:cNvSpPr txBox="1">
              <a:spLocks/>
            </p:cNvSpPr>
            <p:nvPr/>
          </p:nvSpPr>
          <p:spPr>
            <a:xfrm>
              <a:off x="5267499" y="2771230"/>
              <a:ext cx="9111504" cy="569680"/>
            </a:xfrm>
            <a:prstGeom prst="rect">
              <a:avLst/>
            </a:prstGeom>
          </p:spPr>
          <p:txBody>
            <a:bodyPr vert="horz" wrap="square" lIns="0" tIns="216000" rIns="0" bIns="0" rtlCol="0" anchor="b">
              <a:spAutoFit/>
            </a:bodyPr>
            <a:lstStyle>
              <a:lvl1pPr marL="0" indent="0" algn="l" defTabSz="1218987" rtl="0" eaLnBrk="1" latinLnBrk="0" hangingPunct="1">
                <a:spcBef>
                  <a:spcPct val="20000"/>
                </a:spcBef>
                <a:buFont typeface="Arial" pitchFamily="34" charset="0"/>
                <a:buNone/>
                <a:defRPr sz="2700" kern="1200">
                  <a:solidFill>
                    <a:schemeClr val="tx1">
                      <a:tint val="75000"/>
                    </a:schemeClr>
                  </a:solidFill>
                  <a:latin typeface="+mj-lt"/>
                  <a:ea typeface="+mn-ea"/>
                  <a:cs typeface="+mn-cs"/>
                </a:defRPr>
              </a:lvl1pPr>
              <a:lvl2pPr marL="609493" indent="0" algn="l" defTabSz="1218987"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2pPr>
              <a:lvl3pPr marL="1218987" indent="0" algn="l" defTabSz="1218987" rtl="0" eaLnBrk="1" latinLnBrk="0" hangingPunct="1">
                <a:spcBef>
                  <a:spcPct val="20000"/>
                </a:spcBef>
                <a:buFont typeface="Arial" pitchFamily="34" charset="0"/>
                <a:buNone/>
                <a:defRPr sz="2100" kern="1200">
                  <a:solidFill>
                    <a:schemeClr val="tx1">
                      <a:tint val="75000"/>
                    </a:schemeClr>
                  </a:solidFill>
                  <a:latin typeface="+mj-lt"/>
                  <a:ea typeface="+mn-ea"/>
                  <a:cs typeface="+mn-cs"/>
                </a:defRPr>
              </a:lvl3pPr>
              <a:lvl4pPr marL="1828480"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4pPr>
              <a:lvl5pPr marL="2437973" indent="0" algn="l" defTabSz="1218987" rtl="0" eaLnBrk="1" latinLnBrk="0" hangingPunct="1">
                <a:spcBef>
                  <a:spcPct val="20000"/>
                </a:spcBef>
                <a:buFont typeface="Arial" pitchFamily="34" charset="0"/>
                <a:buNone/>
                <a:defRPr sz="1900" kern="1200">
                  <a:solidFill>
                    <a:schemeClr val="tx1">
                      <a:tint val="75000"/>
                    </a:schemeClr>
                  </a:solidFill>
                  <a:latin typeface="+mj-lt"/>
                  <a:ea typeface="+mn-ea"/>
                  <a:cs typeface="+mn-cs"/>
                </a:defRPr>
              </a:lvl5pPr>
              <a:lvl6pPr marL="304746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9pPr>
            </a:lstStyle>
            <a:p>
              <a:pPr marL="3276785">
                <a:lnSpc>
                  <a:spcPts val="2580"/>
                </a:lnSpc>
                <a:spcBef>
                  <a:spcPts val="140"/>
                </a:spcBef>
                <a:spcAft>
                  <a:spcPts val="1250"/>
                </a:spcAft>
              </a:pPr>
              <a:r>
                <a:rPr lang="en-GB" sz="3200" spc="-35">
                  <a:solidFill>
                    <a:schemeClr val="bg2"/>
                  </a:solidFill>
                  <a:latin typeface="Avenir Next LT Pro" panose="020B0504020202020204" pitchFamily="34" charset="77"/>
                </a:rPr>
                <a:t>FOR MORE INFORMATION</a:t>
              </a:r>
              <a:endParaRPr lang="en-GB" sz="3200" spc="-150">
                <a:solidFill>
                  <a:schemeClr val="bg2"/>
                </a:solidFill>
                <a:latin typeface="Avenir Next LT Pro" panose="020B0504020202020204" pitchFamily="34" charset="77"/>
              </a:endParaRPr>
            </a:p>
          </p:txBody>
        </p:sp>
      </p:grpSp>
    </p:spTree>
    <p:extLst>
      <p:ext uri="{BB962C8B-B14F-4D97-AF65-F5344CB8AC3E}">
        <p14:creationId xmlns:p14="http://schemas.microsoft.com/office/powerpoint/2010/main" val="227741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6b50611-03c6-416f-aa36-bdcbf4e7d6c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83D6921E0BD740904870CD28454F18" ma:contentTypeVersion="18" ma:contentTypeDescription="Create a new document." ma:contentTypeScope="" ma:versionID="91bcfaab98fa0ca08ae24f6e46dce53b">
  <xsd:schema xmlns:xsd="http://www.w3.org/2001/XMLSchema" xmlns:xs="http://www.w3.org/2001/XMLSchema" xmlns:p="http://schemas.microsoft.com/office/2006/metadata/properties" xmlns:ns3="d1a0160b-347d-4ab8-8243-c56d091d7443" xmlns:ns4="96b50611-03c6-416f-aa36-bdcbf4e7d6cf" targetNamespace="http://schemas.microsoft.com/office/2006/metadata/properties" ma:root="true" ma:fieldsID="a98a4363c4b66d0516d23458cb71e196" ns3:_="" ns4:_="">
    <xsd:import namespace="d1a0160b-347d-4ab8-8243-c56d091d7443"/>
    <xsd:import namespace="96b50611-03c6-416f-aa36-bdcbf4e7d6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0160b-347d-4ab8-8243-c56d091d74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b50611-03c6-416f-aa36-bdcbf4e7d6c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414465-032A-40AA-91E0-372F0146C37E}">
  <ds:schemaRefs>
    <ds:schemaRef ds:uri="http://schemas.openxmlformats.org/package/2006/metadata/core-properties"/>
    <ds:schemaRef ds:uri="http://schemas.microsoft.com/office/2006/metadata/properties"/>
    <ds:schemaRef ds:uri="http://www.w3.org/XML/1998/namespace"/>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96b50611-03c6-416f-aa36-bdcbf4e7d6cf"/>
    <ds:schemaRef ds:uri="d1a0160b-347d-4ab8-8243-c56d091d7443"/>
  </ds:schemaRefs>
</ds:datastoreItem>
</file>

<file path=customXml/itemProps2.xml><?xml version="1.0" encoding="utf-8"?>
<ds:datastoreItem xmlns:ds="http://schemas.openxmlformats.org/officeDocument/2006/customXml" ds:itemID="{E5CA7208-6F2C-4520-B83C-C37F7506E1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0160b-347d-4ab8-8243-c56d091d7443"/>
    <ds:schemaRef ds:uri="96b50611-03c6-416f-aa36-bdcbf4e7d6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202D44-AC07-476A-AD89-872AAA12F9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17096</TotalTime>
  <Words>1632</Words>
  <Application>Microsoft Office PowerPoint</Application>
  <PresentationFormat>Custom</PresentationFormat>
  <Paragraphs>218</Paragraphs>
  <Slides>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Inter</vt:lpstr>
      <vt:lpstr>Calibri</vt:lpstr>
      <vt:lpstr>Avenir Next LT Pro</vt:lpstr>
      <vt:lpstr>Wingdings</vt:lpstr>
      <vt:lpstr>Calibri Light</vt:lpstr>
      <vt:lpstr>Arial</vt:lpstr>
      <vt:lpstr>Courier New</vt:lpstr>
      <vt:lpstr>Cambria</vt:lpstr>
      <vt:lpstr>Office Theme</vt:lpstr>
      <vt:lpstr>PowerPoint Presentation</vt:lpstr>
      <vt:lpstr>Exclusive Insurance Plan for Sophos MSPs </vt:lpstr>
      <vt:lpstr>$1.5M Coverage Plans for Sophos MSPs using Sophos MDR</vt:lpstr>
      <vt:lpstr>$2.5M Coverage Plans for Sophos MSPs using Sophos MDR</vt:lpstr>
      <vt:lpstr>Automatic Qualification with Sophos MDR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Sales Deck V7.2</dc:title>
  <dc:creator>Sally Adam</dc:creator>
  <cp:lastModifiedBy>Sally Adam</cp:lastModifiedBy>
  <cp:revision>115</cp:revision>
  <dcterms:created xsi:type="dcterms:W3CDTF">2006-08-16T00:00:00Z</dcterms:created>
  <dcterms:modified xsi:type="dcterms:W3CDTF">2024-10-04T13:56:32Z</dcterms:modified>
  <dc:identifier>DAEY0YE549M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0x010100B183D6921E0BD740904870CD28454F18</vt:lpwstr>
  </property>
  <property fmtid="{D5CDD505-2E9C-101B-9397-08002B2CF9AE}" pid="3" name="MSIP_Label_e9d4d8a5-45cf-4034-a436-c95a7a4588d5_Enabled">
    <vt:lpwstr>true</vt:lpwstr>
  </property>
  <property fmtid="{D5CDD505-2E9C-101B-9397-08002B2CF9AE}" pid="4" name="MSIP_Label_e9d4d8a5-45cf-4034-a436-c95a7a4588d5_SetDate">
    <vt:lpwstr>2022-08-25T01:49:28Z</vt:lpwstr>
  </property>
  <property fmtid="{D5CDD505-2E9C-101B-9397-08002B2CF9AE}" pid="5" name="MSIP_Label_e9d4d8a5-45cf-4034-a436-c95a7a4588d5_Method">
    <vt:lpwstr>Standard</vt:lpwstr>
  </property>
  <property fmtid="{D5CDD505-2E9C-101B-9397-08002B2CF9AE}" pid="6" name="MSIP_Label_e9d4d8a5-45cf-4034-a436-c95a7a4588d5_Name">
    <vt:lpwstr>Public</vt:lpwstr>
  </property>
  <property fmtid="{D5CDD505-2E9C-101B-9397-08002B2CF9AE}" pid="7" name="MSIP_Label_e9d4d8a5-45cf-4034-a436-c95a7a4588d5_SiteId">
    <vt:lpwstr>edada676-c5d0-40bd-bf94-fecdd8768ec5</vt:lpwstr>
  </property>
  <property fmtid="{D5CDD505-2E9C-101B-9397-08002B2CF9AE}" pid="8" name="MSIP_Label_e9d4d8a5-45cf-4034-a436-c95a7a4588d5_ActionId">
    <vt:lpwstr>08df5264-581a-4577-8ca4-2069f7a4b37f</vt:lpwstr>
  </property>
  <property fmtid="{D5CDD505-2E9C-101B-9397-08002B2CF9AE}" pid="9" name="MSIP_Label_e9d4d8a5-45cf-4034-a436-c95a7a4588d5_ContentBits">
    <vt:lpwstr>0</vt:lpwstr>
  </property>
</Properties>
</file>